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handoutMasterIdLst>
    <p:handoutMasterId r:id="rId58"/>
  </p:handoutMasterIdLst>
  <p:sldIdLst>
    <p:sldId id="335" r:id="rId2"/>
    <p:sldId id="518" r:id="rId3"/>
    <p:sldId id="519" r:id="rId4"/>
    <p:sldId id="520" r:id="rId5"/>
    <p:sldId id="522" r:id="rId6"/>
    <p:sldId id="525" r:id="rId7"/>
    <p:sldId id="526" r:id="rId8"/>
    <p:sldId id="511" r:id="rId9"/>
    <p:sldId id="512" r:id="rId10"/>
    <p:sldId id="513" r:id="rId11"/>
    <p:sldId id="514" r:id="rId12"/>
    <p:sldId id="515" r:id="rId13"/>
    <p:sldId id="516" r:id="rId14"/>
    <p:sldId id="517" r:id="rId15"/>
    <p:sldId id="476" r:id="rId16"/>
    <p:sldId id="477" r:id="rId17"/>
    <p:sldId id="478" r:id="rId18"/>
    <p:sldId id="479" r:id="rId19"/>
    <p:sldId id="480" r:id="rId20"/>
    <p:sldId id="481" r:id="rId21"/>
    <p:sldId id="482" r:id="rId22"/>
    <p:sldId id="483" r:id="rId23"/>
    <p:sldId id="484" r:id="rId24"/>
    <p:sldId id="485" r:id="rId25"/>
    <p:sldId id="486" r:id="rId26"/>
    <p:sldId id="487" r:id="rId27"/>
    <p:sldId id="488" r:id="rId28"/>
    <p:sldId id="489" r:id="rId29"/>
    <p:sldId id="490" r:id="rId30"/>
    <p:sldId id="527" r:id="rId31"/>
    <p:sldId id="528" r:id="rId32"/>
    <p:sldId id="529" r:id="rId33"/>
    <p:sldId id="530" r:id="rId34"/>
    <p:sldId id="531" r:id="rId35"/>
    <p:sldId id="532" r:id="rId36"/>
    <p:sldId id="533" r:id="rId37"/>
    <p:sldId id="534" r:id="rId38"/>
    <p:sldId id="336" r:id="rId39"/>
    <p:sldId id="337" r:id="rId40"/>
    <p:sldId id="338" r:id="rId41"/>
    <p:sldId id="339" r:id="rId42"/>
    <p:sldId id="340" r:id="rId43"/>
    <p:sldId id="341" r:id="rId44"/>
    <p:sldId id="342" r:id="rId45"/>
    <p:sldId id="346" r:id="rId46"/>
    <p:sldId id="348" r:id="rId47"/>
    <p:sldId id="349" r:id="rId48"/>
    <p:sldId id="350" r:id="rId49"/>
    <p:sldId id="438" r:id="rId50"/>
    <p:sldId id="351" r:id="rId51"/>
    <p:sldId id="395" r:id="rId52"/>
    <p:sldId id="396" r:id="rId53"/>
    <p:sldId id="501" r:id="rId54"/>
    <p:sldId id="352" r:id="rId55"/>
    <p:sldId id="457" r:id="rId56"/>
    <p:sldId id="353" r:id="rId5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900"/>
    <a:srgbClr val="F73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67AF170-2E92-453B-877C-49A90C5BE858}" type="datetimeFigureOut">
              <a:rPr lang="en-US" smtClean="0"/>
              <a:pPr/>
              <a:t>8/16/2018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84AF277-87C2-4CA9-BE80-689D77DA8A49}" type="slidenum">
              <a:rPr lang="en-US" smtClean="0"/>
              <a:pPr/>
              <a:t>‹#›</a:t>
            </a:fld>
            <a:endParaRPr lang="en-US"/>
          </a:p>
        </p:txBody>
      </p:sp>
    </p:spTree>
    <p:extLst>
      <p:ext uri="{BB962C8B-B14F-4D97-AF65-F5344CB8AC3E}">
        <p14:creationId xmlns:p14="http://schemas.microsoft.com/office/powerpoint/2010/main" val="1177417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709FA61-ACDC-4368-9AA1-00EADE187557}" type="datetimeFigureOut">
              <a:rPr lang="en-US" smtClean="0"/>
              <a:pPr/>
              <a:t>8/16/2018</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A3CDA6F5-3ECB-4CED-B705-7F6822831F6D}"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331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9FA61-ACDC-4368-9AA1-00EADE187557}" type="datetimeFigureOut">
              <a:rPr lang="en-US" smtClean="0"/>
              <a:pPr/>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DA6F5-3ECB-4CED-B705-7F6822831F6D}" type="slidenum">
              <a:rPr lang="en-US" smtClean="0"/>
              <a:pPr/>
              <a:t>‹#›</a:t>
            </a:fld>
            <a:endParaRPr lang="en-US"/>
          </a:p>
        </p:txBody>
      </p:sp>
    </p:spTree>
    <p:extLst>
      <p:ext uri="{BB962C8B-B14F-4D97-AF65-F5344CB8AC3E}">
        <p14:creationId xmlns:p14="http://schemas.microsoft.com/office/powerpoint/2010/main" val="391055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9FA61-ACDC-4368-9AA1-00EADE187557}" type="datetimeFigureOut">
              <a:rPr lang="en-US" smtClean="0"/>
              <a:pPr/>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47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9FA61-ACDC-4368-9AA1-00EADE187557}" type="datetimeFigureOut">
              <a:rPr lang="en-US" smtClean="0"/>
              <a:pPr/>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102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9FA61-ACDC-4368-9AA1-00EADE187557}" type="datetimeFigureOut">
              <a:rPr lang="en-US" smtClean="0"/>
              <a:pPr/>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spTree>
    <p:extLst>
      <p:ext uri="{BB962C8B-B14F-4D97-AF65-F5344CB8AC3E}">
        <p14:creationId xmlns:p14="http://schemas.microsoft.com/office/powerpoint/2010/main" val="1462777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9FA61-ACDC-4368-9AA1-00EADE187557}" type="datetimeFigureOut">
              <a:rPr lang="en-US" smtClean="0"/>
              <a:pPr/>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12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9FA61-ACDC-4368-9AA1-00EADE187557}" type="datetimeFigureOut">
              <a:rPr lang="en-US" smtClean="0"/>
              <a:pPr/>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75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09FA61-ACDC-4368-9AA1-00EADE187557}" type="datetimeFigureOut">
              <a:rPr lang="en-US" smtClean="0"/>
              <a:pPr/>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925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09FA61-ACDC-4368-9AA1-00EADE187557}" type="datetimeFigureOut">
              <a:rPr lang="en-US" smtClean="0"/>
              <a:pPr/>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8649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5921C107-0F38-493D-A5E4-C7613548F45A}" type="datetimeFigureOut">
              <a:rPr lang="en-US"/>
              <a:pPr>
                <a:defRPr/>
              </a:pPr>
              <a:t>8/16/2018</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fld id="{3EDC80A1-4F1D-4F82-8B05-CF76D822129B}" type="slidenum">
              <a:rPr lang="en-US" altLang="en-US"/>
              <a:pPr/>
              <a:t>‹#›</a:t>
            </a:fld>
            <a:endParaRPr lang="en-US" altLang="en-US"/>
          </a:p>
        </p:txBody>
      </p:sp>
    </p:spTree>
    <p:extLst>
      <p:ext uri="{BB962C8B-B14F-4D97-AF65-F5344CB8AC3E}">
        <p14:creationId xmlns:p14="http://schemas.microsoft.com/office/powerpoint/2010/main" val="202805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09FA61-ACDC-4368-9AA1-00EADE187557}" type="datetimeFigureOut">
              <a:rPr lang="en-US" smtClean="0"/>
              <a:pPr/>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spTree>
    <p:extLst>
      <p:ext uri="{BB962C8B-B14F-4D97-AF65-F5344CB8AC3E}">
        <p14:creationId xmlns:p14="http://schemas.microsoft.com/office/powerpoint/2010/main" val="345272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9FA61-ACDC-4368-9AA1-00EADE187557}" type="datetimeFigureOut">
              <a:rPr lang="en-US" smtClean="0"/>
              <a:pPr/>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DA6F5-3ECB-4CED-B705-7F6822831F6D}"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371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09FA61-ACDC-4368-9AA1-00EADE187557}" type="datetimeFigureOut">
              <a:rPr lang="en-US" smtClean="0"/>
              <a:pPr/>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DA6F5-3ECB-4CED-B705-7F6822831F6D}" type="slidenum">
              <a:rPr lang="en-US" smtClean="0"/>
              <a:pPr/>
              <a:t>‹#›</a:t>
            </a:fld>
            <a:endParaRPr lang="en-US"/>
          </a:p>
        </p:txBody>
      </p:sp>
    </p:spTree>
    <p:extLst>
      <p:ext uri="{BB962C8B-B14F-4D97-AF65-F5344CB8AC3E}">
        <p14:creationId xmlns:p14="http://schemas.microsoft.com/office/powerpoint/2010/main" val="367665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09FA61-ACDC-4368-9AA1-00EADE187557}" type="datetimeFigureOut">
              <a:rPr lang="en-US" smtClean="0"/>
              <a:pPr/>
              <a:t>8/16/2018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DA6F5-3ECB-4CED-B705-7F6822831F6D}"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15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09FA61-ACDC-4368-9AA1-00EADE187557}" type="datetimeFigureOut">
              <a:rPr lang="en-US" smtClean="0"/>
              <a:pPr/>
              <a:t>8/16/2018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DA6F5-3ECB-4CED-B705-7F6822831F6D}"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665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9FA61-ACDC-4368-9AA1-00EADE187557}" type="datetimeFigureOut">
              <a:rPr lang="en-US" smtClean="0"/>
              <a:pPr/>
              <a:t>8/16/2018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DA6F5-3ECB-4CED-B705-7F6822831F6D}" type="slidenum">
              <a:rPr lang="en-US" smtClean="0"/>
              <a:pPr/>
              <a:t>‹#›</a:t>
            </a:fld>
            <a:endParaRPr lang="en-US"/>
          </a:p>
        </p:txBody>
      </p:sp>
    </p:spTree>
    <p:extLst>
      <p:ext uri="{BB962C8B-B14F-4D97-AF65-F5344CB8AC3E}">
        <p14:creationId xmlns:p14="http://schemas.microsoft.com/office/powerpoint/2010/main" val="239899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9FA61-ACDC-4368-9AA1-00EADE187557}" type="datetimeFigureOut">
              <a:rPr lang="en-US" smtClean="0"/>
              <a:pPr/>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DA6F5-3ECB-4CED-B705-7F6822831F6D}"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88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9FA61-ACDC-4368-9AA1-00EADE187557}" type="datetimeFigureOut">
              <a:rPr lang="en-US" smtClean="0"/>
              <a:pPr/>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DA6F5-3ECB-4CED-B705-7F6822831F6D}" type="slidenum">
              <a:rPr lang="en-US" smtClean="0"/>
              <a:pPr/>
              <a:t>‹#›</a:t>
            </a:fld>
            <a:endParaRPr lang="en-US"/>
          </a:p>
        </p:txBody>
      </p:sp>
    </p:spTree>
    <p:extLst>
      <p:ext uri="{BB962C8B-B14F-4D97-AF65-F5344CB8AC3E}">
        <p14:creationId xmlns:p14="http://schemas.microsoft.com/office/powerpoint/2010/main" val="401539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09FA61-ACDC-4368-9AA1-00EADE187557}" type="datetimeFigureOut">
              <a:rPr lang="en-US" smtClean="0"/>
              <a:pPr/>
              <a:t>8/16/2018</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CDA6F5-3ECB-4CED-B705-7F6822831F6D}" type="slidenum">
              <a:rPr lang="en-US" smtClean="0"/>
              <a:pPr/>
              <a:t>‹#›</a:t>
            </a:fld>
            <a:endParaRPr lang="en-US"/>
          </a:p>
        </p:txBody>
      </p:sp>
    </p:spTree>
    <p:extLst>
      <p:ext uri="{BB962C8B-B14F-4D97-AF65-F5344CB8AC3E}">
        <p14:creationId xmlns:p14="http://schemas.microsoft.com/office/powerpoint/2010/main" val="7306069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7</a:t>
            </a:r>
            <a:r>
              <a:rPr lang="en-US" baseline="30000" dirty="0" smtClean="0"/>
              <a:t>th</a:t>
            </a:r>
            <a:r>
              <a:rPr lang="en-US" dirty="0" smtClean="0"/>
              <a:t> and 8</a:t>
            </a:r>
            <a:r>
              <a:rPr lang="en-US" baseline="30000" dirty="0" smtClean="0"/>
              <a:t>th</a:t>
            </a:r>
            <a:r>
              <a:rPr lang="en-US" dirty="0" smtClean="0"/>
              <a:t> Grade Curriculum Night</a:t>
            </a:r>
            <a:endParaRPr lang="en-US" dirty="0"/>
          </a:p>
        </p:txBody>
      </p:sp>
      <p:sp>
        <p:nvSpPr>
          <p:cNvPr id="6147" name="Subtitle 2"/>
          <p:cNvSpPr>
            <a:spLocks noGrp="1"/>
          </p:cNvSpPr>
          <p:nvPr>
            <p:ph type="subTitle" idx="1"/>
          </p:nvPr>
        </p:nvSpPr>
        <p:spPr>
          <a:xfrm>
            <a:off x="3354388" y="3540125"/>
            <a:ext cx="5114925" cy="3317875"/>
          </a:xfrm>
        </p:spPr>
        <p:txBody>
          <a:bodyPr/>
          <a:lstStyle/>
          <a:p>
            <a:pPr eaLnBrk="1" hangingPunct="1"/>
            <a:r>
              <a:rPr lang="en-US" altLang="en-US" sz="3600" dirty="0" smtClean="0">
                <a:solidFill>
                  <a:schemeClr val="tx1"/>
                </a:solidFill>
              </a:rPr>
              <a:t>Welcome!</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sz="1400" dirty="0" smtClean="0"/>
              <a:t>*The information in this PowerPoint is as </a:t>
            </a:r>
            <a:r>
              <a:rPr lang="en-US" altLang="en-US" sz="1400" smtClean="0"/>
              <a:t>of 8/16/2018 </a:t>
            </a:r>
            <a:r>
              <a:rPr lang="en-US" altLang="en-US" sz="1400" dirty="0" smtClean="0"/>
              <a:t>and is subject to change at any time at the teacher’s discretion*</a:t>
            </a:r>
          </a:p>
        </p:txBody>
      </p:sp>
    </p:spTree>
    <p:extLst>
      <p:ext uri="{BB962C8B-B14F-4D97-AF65-F5344CB8AC3E}">
        <p14:creationId xmlns:p14="http://schemas.microsoft.com/office/powerpoint/2010/main" val="3484092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Grading Policy</a:t>
            </a:r>
            <a:endParaRPr lang="en-US" dirty="0"/>
          </a:p>
        </p:txBody>
      </p:sp>
      <p:sp>
        <p:nvSpPr>
          <p:cNvPr id="36867" name="Content Placeholder 2"/>
          <p:cNvSpPr>
            <a:spLocks noGrp="1"/>
          </p:cNvSpPr>
          <p:nvPr>
            <p:ph idx="1"/>
          </p:nvPr>
        </p:nvSpPr>
        <p:spPr/>
        <p:txBody>
          <a:bodyPr/>
          <a:lstStyle/>
          <a:p>
            <a:pPr eaLnBrk="1" hangingPunct="1"/>
            <a:r>
              <a:rPr lang="en-US" altLang="en-US" smtClean="0"/>
              <a:t>Essays/Projects/Presentations – 40%</a:t>
            </a:r>
          </a:p>
          <a:p>
            <a:pPr eaLnBrk="1" hangingPunct="1"/>
            <a:r>
              <a:rPr lang="en-US" altLang="en-US" smtClean="0"/>
              <a:t>Quizzes – 30%</a:t>
            </a:r>
          </a:p>
          <a:p>
            <a:pPr eaLnBrk="1" hangingPunct="1"/>
            <a:r>
              <a:rPr lang="en-US" altLang="en-US" smtClean="0"/>
              <a:t>Homework – 30%</a:t>
            </a:r>
          </a:p>
          <a:p>
            <a:pPr eaLnBrk="1" hangingPunct="1"/>
            <a:endParaRPr lang="en-US" altLang="en-US" smtClean="0"/>
          </a:p>
          <a:p>
            <a:pPr eaLnBrk="1" hangingPunct="1"/>
            <a:endParaRPr lang="en-US" altLang="en-US" smtClean="0"/>
          </a:p>
          <a:p>
            <a:pPr eaLnBrk="1" hangingPunct="1"/>
            <a:r>
              <a:rPr lang="en-US" altLang="en-US" smtClean="0"/>
              <a:t>Following directions!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446217"/>
            <a:ext cx="1847850" cy="2500850"/>
          </a:xfrm>
          <a:prstGeom prst="rect">
            <a:avLst/>
          </a:prstGeom>
        </p:spPr>
      </p:pic>
    </p:spTree>
    <p:extLst>
      <p:ext uri="{BB962C8B-B14F-4D97-AF65-F5344CB8AC3E}">
        <p14:creationId xmlns:p14="http://schemas.microsoft.com/office/powerpoint/2010/main" val="3849865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Homework/Late Work</a:t>
            </a:r>
            <a:endParaRPr lang="en-US" dirty="0"/>
          </a:p>
        </p:txBody>
      </p:sp>
      <p:sp>
        <p:nvSpPr>
          <p:cNvPr id="37891" name="Content Placeholder 2"/>
          <p:cNvSpPr>
            <a:spLocks noGrp="1"/>
          </p:cNvSpPr>
          <p:nvPr>
            <p:ph idx="1"/>
          </p:nvPr>
        </p:nvSpPr>
        <p:spPr/>
        <p:txBody>
          <a:bodyPr/>
          <a:lstStyle/>
          <a:p>
            <a:pPr eaLnBrk="1" hangingPunct="1"/>
            <a:r>
              <a:rPr lang="en-US" altLang="en-US" smtClean="0"/>
              <a:t>We will be having homework regularly. I do not accept late work or incomplete work.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9333" y="3515630"/>
            <a:ext cx="3733800" cy="2419502"/>
          </a:xfrm>
          <a:prstGeom prst="rect">
            <a:avLst/>
          </a:prstGeom>
        </p:spPr>
      </p:pic>
    </p:spTree>
    <p:extLst>
      <p:ext uri="{BB962C8B-B14F-4D97-AF65-F5344CB8AC3E}">
        <p14:creationId xmlns:p14="http://schemas.microsoft.com/office/powerpoint/2010/main" val="1259524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72" y="1052388"/>
            <a:ext cx="6798734" cy="1303867"/>
          </a:xfrm>
        </p:spPr>
        <p:txBody>
          <a:bodyPr/>
          <a:lstStyle/>
          <a:p>
            <a:pPr eaLnBrk="1" hangingPunct="1">
              <a:defRPr/>
            </a:pPr>
            <a:r>
              <a:rPr lang="en-US" dirty="0" smtClean="0"/>
              <a:t>Regular Assignments</a:t>
            </a:r>
            <a:endParaRPr lang="en-US" dirty="0"/>
          </a:p>
        </p:txBody>
      </p:sp>
      <p:sp>
        <p:nvSpPr>
          <p:cNvPr id="38915" name="Content Placeholder 2"/>
          <p:cNvSpPr>
            <a:spLocks noGrp="1"/>
          </p:cNvSpPr>
          <p:nvPr>
            <p:ph idx="1"/>
          </p:nvPr>
        </p:nvSpPr>
        <p:spPr/>
        <p:txBody>
          <a:bodyPr/>
          <a:lstStyle/>
          <a:p>
            <a:pPr eaLnBrk="1" hangingPunct="1"/>
            <a:r>
              <a:rPr lang="en-US" altLang="en-US" smtClean="0"/>
              <a:t>Vocabulary (High frequency/SAT type words)</a:t>
            </a:r>
          </a:p>
          <a:p>
            <a:pPr lvl="1" eaLnBrk="1" hangingPunct="1"/>
            <a:r>
              <a:rPr lang="en-US" altLang="en-US" smtClean="0"/>
              <a:t>1 new word every day</a:t>
            </a:r>
          </a:p>
          <a:p>
            <a:pPr lvl="1" eaLnBrk="1" hangingPunct="1"/>
            <a:r>
              <a:rPr lang="en-US" altLang="en-US" smtClean="0"/>
              <a:t>A quiz will be given every Friday</a:t>
            </a:r>
          </a:p>
          <a:p>
            <a:pPr lvl="1" eaLnBrk="1" hangingPunct="1"/>
            <a:r>
              <a:rPr lang="en-US" altLang="en-US" smtClean="0"/>
              <a:t>Units contain 20 words, so quizzes are cumulative until we reach 20. Then it starts over again. </a:t>
            </a:r>
          </a:p>
          <a:p>
            <a:pPr lvl="1" eaLnBrk="1" hangingPunct="1"/>
            <a:r>
              <a:rPr lang="en-US" altLang="en-US" smtClean="0"/>
              <a:t>Vocabulary Bell Work is checked and counted for a grade. Students are still responsible for completing vocabulary when they are absent.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827" y="685800"/>
            <a:ext cx="2374157" cy="1571625"/>
          </a:xfrm>
          <a:prstGeom prst="rect">
            <a:avLst/>
          </a:prstGeom>
        </p:spPr>
      </p:pic>
    </p:spTree>
    <p:extLst>
      <p:ext uri="{BB962C8B-B14F-4D97-AF65-F5344CB8AC3E}">
        <p14:creationId xmlns:p14="http://schemas.microsoft.com/office/powerpoint/2010/main" val="797730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Regular Assignments</a:t>
            </a:r>
            <a:endParaRPr lang="en-US" dirty="0"/>
          </a:p>
        </p:txBody>
      </p:sp>
      <p:sp>
        <p:nvSpPr>
          <p:cNvPr id="39939" name="Content Placeholder 2"/>
          <p:cNvSpPr>
            <a:spLocks noGrp="1"/>
          </p:cNvSpPr>
          <p:nvPr>
            <p:ph idx="1"/>
          </p:nvPr>
        </p:nvSpPr>
        <p:spPr>
          <a:xfrm>
            <a:off x="1176864" y="2490135"/>
            <a:ext cx="7205135" cy="3758265"/>
          </a:xfrm>
        </p:spPr>
        <p:txBody>
          <a:bodyPr>
            <a:normAutofit/>
          </a:bodyPr>
          <a:lstStyle/>
          <a:p>
            <a:pPr eaLnBrk="1" hangingPunct="1"/>
            <a:r>
              <a:rPr lang="en-US" altLang="en-US" b="1" dirty="0" smtClean="0"/>
              <a:t>Poem Memorization</a:t>
            </a:r>
          </a:p>
          <a:p>
            <a:pPr marL="511175" lvl="2" indent="-273050" eaLnBrk="1" hangingPunct="1">
              <a:spcBef>
                <a:spcPts val="600"/>
              </a:spcBef>
              <a:buClr>
                <a:schemeClr val="tx2"/>
              </a:buClr>
              <a:buSzPct val="73000"/>
              <a:buFont typeface="Wingdings 2" pitchFamily="18" charset="2"/>
              <a:buChar char=""/>
            </a:pPr>
            <a:r>
              <a:rPr lang="en-US" altLang="en-US" dirty="0" smtClean="0"/>
              <a:t>One poem a month (list posted on </a:t>
            </a:r>
            <a:r>
              <a:rPr lang="en-US" altLang="en-US" dirty="0" err="1" smtClean="0"/>
              <a:t>Weebly</a:t>
            </a:r>
            <a:r>
              <a:rPr lang="en-US" altLang="en-US" dirty="0" smtClean="0"/>
              <a:t>). First recitation is September 6. Students must have accompanying paperwork. </a:t>
            </a:r>
            <a:endParaRPr lang="en-US" altLang="en-US" b="1" dirty="0" smtClean="0"/>
          </a:p>
          <a:p>
            <a:pPr eaLnBrk="1" hangingPunct="1"/>
            <a:r>
              <a:rPr lang="en-US" altLang="en-US" b="1" dirty="0" smtClean="0"/>
              <a:t>Book Reports</a:t>
            </a:r>
          </a:p>
          <a:p>
            <a:pPr lvl="1" eaLnBrk="1" hangingPunct="1"/>
            <a:r>
              <a:rPr lang="en-US" altLang="en-US" dirty="0" smtClean="0"/>
              <a:t>One book report a quarter. All book reports completed </a:t>
            </a:r>
            <a:r>
              <a:rPr lang="en-US" altLang="en-US" u="sng" dirty="0" smtClean="0"/>
              <a:t>IN CLASS</a:t>
            </a:r>
            <a:r>
              <a:rPr lang="en-US" altLang="en-US" dirty="0" smtClean="0"/>
              <a:t>, using only the book. Book report books MUST come from approved list. Books are due August 24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09479"/>
            <a:ext cx="1609725" cy="1609725"/>
          </a:xfrm>
          <a:prstGeom prst="rect">
            <a:avLst/>
          </a:prstGeom>
        </p:spPr>
      </p:pic>
    </p:spTree>
    <p:extLst>
      <p:ext uri="{BB962C8B-B14F-4D97-AF65-F5344CB8AC3E}">
        <p14:creationId xmlns:p14="http://schemas.microsoft.com/office/powerpoint/2010/main" val="1701987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fontAlgn="auto" hangingPunct="1">
              <a:spcAft>
                <a:spcPts val="0"/>
              </a:spcAft>
              <a:defRPr/>
            </a:pPr>
            <a:r>
              <a:rPr lang="en-US" dirty="0" smtClean="0"/>
              <a:t>Class Website!</a:t>
            </a:r>
          </a:p>
        </p:txBody>
      </p:sp>
      <p:sp>
        <p:nvSpPr>
          <p:cNvPr id="54275" name="Content Placeholder 2"/>
          <p:cNvSpPr>
            <a:spLocks noGrp="1"/>
          </p:cNvSpPr>
          <p:nvPr>
            <p:ph idx="1"/>
          </p:nvPr>
        </p:nvSpPr>
        <p:spPr/>
        <p:txBody>
          <a:bodyPr/>
          <a:lstStyle/>
          <a:p>
            <a:pPr eaLnBrk="1" hangingPunct="1"/>
            <a:r>
              <a:rPr lang="en-US" altLang="en-US" dirty="0" smtClean="0"/>
              <a:t>I will post all </a:t>
            </a:r>
            <a:r>
              <a:rPr lang="en-US" altLang="en-US" b="1" dirty="0" smtClean="0">
                <a:effectLst>
                  <a:outerShdw blurRad="38100" dist="38100" dir="2700000" algn="tl">
                    <a:srgbClr val="000000">
                      <a:alpha val="43137"/>
                    </a:srgbClr>
                  </a:outerShdw>
                </a:effectLst>
              </a:rPr>
              <a:t>downloadable forms </a:t>
            </a:r>
            <a:r>
              <a:rPr lang="en-US" altLang="en-US" dirty="0" smtClean="0"/>
              <a:t>on our </a:t>
            </a:r>
            <a:r>
              <a:rPr lang="en-US" altLang="en-US" dirty="0" err="1" smtClean="0"/>
              <a:t>Weebly</a:t>
            </a:r>
            <a:r>
              <a:rPr lang="en-US" altLang="en-US" dirty="0" smtClean="0"/>
              <a:t> page.</a:t>
            </a:r>
          </a:p>
          <a:p>
            <a:pPr eaLnBrk="1" hangingPunct="1"/>
            <a:r>
              <a:rPr lang="en-US" altLang="en-US" dirty="0" smtClean="0"/>
              <a:t>All other information will come from my lesson plan emails!</a:t>
            </a:r>
          </a:p>
        </p:txBody>
      </p:sp>
      <p:pic>
        <p:nvPicPr>
          <p:cNvPr id="1026" name="Picture 2" descr="Image result for litera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063813"/>
            <a:ext cx="2342077" cy="187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524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a:t>
            </a:r>
            <a:r>
              <a:rPr lang="en-US" baseline="30000" dirty="0" smtClean="0"/>
              <a:t>th</a:t>
            </a:r>
            <a:r>
              <a:rPr lang="en-US" dirty="0" smtClean="0"/>
              <a:t> and 8</a:t>
            </a:r>
            <a:r>
              <a:rPr lang="en-US" baseline="30000" dirty="0" smtClean="0"/>
              <a:t>th</a:t>
            </a:r>
            <a:r>
              <a:rPr lang="en-US" dirty="0" smtClean="0"/>
              <a:t> Grade Science</a:t>
            </a:r>
            <a:endParaRPr lang="en-US" dirty="0"/>
          </a:p>
        </p:txBody>
      </p:sp>
      <p:sp>
        <p:nvSpPr>
          <p:cNvPr id="3" name="Subtitle 2"/>
          <p:cNvSpPr>
            <a:spLocks noGrp="1"/>
          </p:cNvSpPr>
          <p:nvPr>
            <p:ph type="subTitle" idx="1"/>
          </p:nvPr>
        </p:nvSpPr>
        <p:spPr/>
        <p:txBody>
          <a:bodyPr>
            <a:normAutofit/>
          </a:bodyPr>
          <a:lstStyle/>
          <a:p>
            <a:r>
              <a:rPr lang="en-US" sz="4000" dirty="0" smtClean="0"/>
              <a:t>Ms. Brasher</a:t>
            </a:r>
            <a:endParaRPr lang="en-US" sz="4000" dirty="0"/>
          </a:p>
        </p:txBody>
      </p:sp>
    </p:spTree>
    <p:extLst>
      <p:ext uri="{BB962C8B-B14F-4D97-AF65-F5344CB8AC3E}">
        <p14:creationId xmlns:p14="http://schemas.microsoft.com/office/powerpoint/2010/main" val="771276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t>
            </a:r>
            <a:r>
              <a:rPr lang="en-US" baseline="30000" dirty="0" smtClean="0"/>
              <a:t>th</a:t>
            </a:r>
            <a:r>
              <a:rPr lang="en-US" dirty="0" smtClean="0"/>
              <a:t> Grade Units</a:t>
            </a:r>
            <a:endParaRPr lang="en-US" dirty="0"/>
          </a:p>
        </p:txBody>
      </p:sp>
      <p:sp>
        <p:nvSpPr>
          <p:cNvPr id="3" name="Content Placeholder 2"/>
          <p:cNvSpPr>
            <a:spLocks noGrp="1"/>
          </p:cNvSpPr>
          <p:nvPr>
            <p:ph idx="1"/>
          </p:nvPr>
        </p:nvSpPr>
        <p:spPr>
          <a:xfrm>
            <a:off x="632883" y="2521148"/>
            <a:ext cx="7886700" cy="3263504"/>
          </a:xfrm>
        </p:spPr>
        <p:txBody>
          <a:bodyPr/>
          <a:lstStyle/>
          <a:p>
            <a:pPr marL="0" indent="0">
              <a:buNone/>
            </a:pPr>
            <a:r>
              <a:rPr lang="en-US" dirty="0" smtClean="0"/>
              <a:t>Life Science</a:t>
            </a:r>
          </a:p>
          <a:p>
            <a:pPr marL="0" indent="0">
              <a:buNone/>
            </a:pPr>
            <a:r>
              <a:rPr lang="en-US" dirty="0"/>
              <a:t>	</a:t>
            </a:r>
            <a:r>
              <a:rPr lang="en-US" dirty="0" smtClean="0"/>
              <a:t>Cell Biology</a:t>
            </a:r>
          </a:p>
          <a:p>
            <a:pPr marL="0" indent="0">
              <a:buNone/>
            </a:pPr>
            <a:r>
              <a:rPr lang="en-US" dirty="0"/>
              <a:t>	</a:t>
            </a:r>
            <a:r>
              <a:rPr lang="en-US" dirty="0" smtClean="0"/>
              <a:t>Botany</a:t>
            </a:r>
          </a:p>
          <a:p>
            <a:pPr marL="0" indent="0">
              <a:buNone/>
            </a:pPr>
            <a:r>
              <a:rPr lang="en-US" dirty="0"/>
              <a:t>	</a:t>
            </a:r>
            <a:r>
              <a:rPr lang="en-US" dirty="0" smtClean="0"/>
              <a:t>Zoology</a:t>
            </a:r>
          </a:p>
          <a:p>
            <a:pPr marL="0" indent="0">
              <a:buNone/>
            </a:pPr>
            <a:r>
              <a:rPr lang="en-US" dirty="0"/>
              <a:t>	</a:t>
            </a:r>
            <a:r>
              <a:rPr lang="en-US" dirty="0" smtClean="0"/>
              <a:t>Ecology</a:t>
            </a:r>
          </a:p>
          <a:p>
            <a:pPr marL="0" indent="0">
              <a:buNone/>
            </a:pPr>
            <a:r>
              <a:rPr lang="en-US" dirty="0" smtClean="0"/>
              <a:t>	Genetics</a:t>
            </a:r>
            <a:endParaRPr lang="en-US" dirty="0"/>
          </a:p>
          <a:p>
            <a:pPr marL="0" indent="0">
              <a:buNone/>
            </a:pPr>
            <a:endParaRPr lang="en-US" dirty="0" smtClean="0"/>
          </a:p>
        </p:txBody>
      </p:sp>
      <p:pic>
        <p:nvPicPr>
          <p:cNvPr id="4" name="Picture 2" descr="https://farm8.staticflickr.com/7019/13768182834_3fe95d98cd_b.jpg"/>
          <p:cNvPicPr>
            <a:picLocks noChangeAspect="1" noChangeArrowheads="1"/>
          </p:cNvPicPr>
          <p:nvPr/>
        </p:nvPicPr>
        <p:blipFill>
          <a:blip r:embed="rId2" cstate="print"/>
          <a:srcRect/>
          <a:stretch>
            <a:fillRect/>
          </a:stretch>
        </p:blipFill>
        <p:spPr bwMode="auto">
          <a:xfrm>
            <a:off x="5638800" y="1981200"/>
            <a:ext cx="2443163" cy="4343400"/>
          </a:xfrm>
          <a:prstGeom prst="rect">
            <a:avLst/>
          </a:prstGeom>
          <a:noFill/>
        </p:spPr>
      </p:pic>
    </p:spTree>
    <p:extLst>
      <p:ext uri="{BB962C8B-B14F-4D97-AF65-F5344CB8AC3E}">
        <p14:creationId xmlns:p14="http://schemas.microsoft.com/office/powerpoint/2010/main" val="3110638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r>
              <a:rPr lang="en-US" baseline="30000" dirty="0" smtClean="0"/>
              <a:t>th</a:t>
            </a:r>
            <a:r>
              <a:rPr lang="en-US" dirty="0" smtClean="0"/>
              <a:t> Grade Units</a:t>
            </a:r>
            <a:endParaRPr lang="en-US" dirty="0"/>
          </a:p>
        </p:txBody>
      </p:sp>
      <p:sp>
        <p:nvSpPr>
          <p:cNvPr id="3" name="Content Placeholder 2"/>
          <p:cNvSpPr>
            <a:spLocks noGrp="1"/>
          </p:cNvSpPr>
          <p:nvPr>
            <p:ph idx="1"/>
          </p:nvPr>
        </p:nvSpPr>
        <p:spPr>
          <a:xfrm>
            <a:off x="762000" y="2498126"/>
            <a:ext cx="6798736" cy="3444997"/>
          </a:xfrm>
        </p:spPr>
        <p:txBody>
          <a:bodyPr/>
          <a:lstStyle/>
          <a:p>
            <a:pPr marL="0" indent="0">
              <a:buNone/>
            </a:pPr>
            <a:r>
              <a:rPr lang="en-US" dirty="0" smtClean="0"/>
              <a:t>Physical Science</a:t>
            </a:r>
          </a:p>
          <a:p>
            <a:pPr marL="0" indent="0">
              <a:buNone/>
            </a:pPr>
            <a:r>
              <a:rPr lang="en-US" dirty="0"/>
              <a:t>	</a:t>
            </a:r>
            <a:r>
              <a:rPr lang="en-US" dirty="0" smtClean="0"/>
              <a:t>Chemistry-Matter</a:t>
            </a:r>
          </a:p>
          <a:p>
            <a:pPr marL="0" indent="0">
              <a:buNone/>
            </a:pPr>
            <a:r>
              <a:rPr lang="en-US" dirty="0"/>
              <a:t>	</a:t>
            </a:r>
            <a:r>
              <a:rPr lang="en-US" dirty="0" smtClean="0"/>
              <a:t>Chemistry-Atoms and the Periodic Table</a:t>
            </a:r>
          </a:p>
          <a:p>
            <a:pPr marL="0" indent="0">
              <a:buNone/>
            </a:pPr>
            <a:r>
              <a:rPr lang="en-US" dirty="0"/>
              <a:t>	</a:t>
            </a:r>
            <a:r>
              <a:rPr lang="en-US" dirty="0" smtClean="0"/>
              <a:t>Physics</a:t>
            </a:r>
          </a:p>
          <a:p>
            <a:pPr marL="0" indent="0">
              <a:buNone/>
            </a:pPr>
            <a:r>
              <a:rPr lang="en-US" dirty="0"/>
              <a:t>	</a:t>
            </a:r>
            <a:r>
              <a:rPr lang="en-US" dirty="0" smtClean="0"/>
              <a:t>Energy</a:t>
            </a:r>
          </a:p>
          <a:p>
            <a:pPr marL="0" indent="0">
              <a:buNone/>
            </a:pPr>
            <a:r>
              <a:rPr lang="en-US" dirty="0"/>
              <a:t>	</a:t>
            </a:r>
            <a:r>
              <a:rPr lang="en-US" dirty="0" smtClean="0"/>
              <a:t>Forensics</a:t>
            </a:r>
            <a:endParaRPr lang="en-US" dirty="0"/>
          </a:p>
        </p:txBody>
      </p:sp>
      <p:pic>
        <p:nvPicPr>
          <p:cNvPr id="4" name="Picture 2" descr="https://farm8.staticflickr.com/7299/13768378294_34c0e69504_b.jpg"/>
          <p:cNvPicPr>
            <a:picLocks noChangeAspect="1" noChangeArrowheads="1"/>
          </p:cNvPicPr>
          <p:nvPr/>
        </p:nvPicPr>
        <p:blipFill>
          <a:blip r:embed="rId2" cstate="print"/>
          <a:srcRect/>
          <a:stretch>
            <a:fillRect/>
          </a:stretch>
        </p:blipFill>
        <p:spPr bwMode="auto">
          <a:xfrm>
            <a:off x="6629400" y="1524000"/>
            <a:ext cx="2143383" cy="3810460"/>
          </a:xfrm>
          <a:prstGeom prst="rect">
            <a:avLst/>
          </a:prstGeom>
          <a:noFill/>
        </p:spPr>
      </p:pic>
    </p:spTree>
    <p:extLst>
      <p:ext uri="{BB962C8B-B14F-4D97-AF65-F5344CB8AC3E}">
        <p14:creationId xmlns:p14="http://schemas.microsoft.com/office/powerpoint/2010/main" val="2875767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Units</a:t>
            </a:r>
            <a:endParaRPr lang="en-US" dirty="0"/>
          </a:p>
        </p:txBody>
      </p:sp>
      <p:sp>
        <p:nvSpPr>
          <p:cNvPr id="3" name="Content Placeholder 2"/>
          <p:cNvSpPr>
            <a:spLocks noGrp="1"/>
          </p:cNvSpPr>
          <p:nvPr>
            <p:ph idx="1"/>
          </p:nvPr>
        </p:nvSpPr>
        <p:spPr>
          <a:xfrm>
            <a:off x="914400" y="2438400"/>
            <a:ext cx="5681135" cy="3444997"/>
          </a:xfrm>
        </p:spPr>
        <p:txBody>
          <a:bodyPr>
            <a:normAutofit fontScale="92500"/>
          </a:bodyPr>
          <a:lstStyle/>
          <a:p>
            <a:r>
              <a:rPr lang="en-US" dirty="0" smtClean="0"/>
              <a:t>Each unit consists of between 5 and 10 lessons.</a:t>
            </a:r>
          </a:p>
          <a:p>
            <a:pPr marL="0" indent="0">
              <a:buNone/>
            </a:pPr>
            <a:endParaRPr lang="en-US" dirty="0" smtClean="0"/>
          </a:p>
          <a:p>
            <a:r>
              <a:rPr lang="en-US" dirty="0" smtClean="0"/>
              <a:t>Some units are longer and will take more time.</a:t>
            </a:r>
          </a:p>
          <a:p>
            <a:pPr marL="0" indent="0">
              <a:buNone/>
            </a:pPr>
            <a:endParaRPr lang="en-US" dirty="0" smtClean="0"/>
          </a:p>
          <a:p>
            <a:r>
              <a:rPr lang="en-US" dirty="0" smtClean="0"/>
              <a:t>It takes about a week to complete a lesson.</a:t>
            </a:r>
          </a:p>
          <a:p>
            <a:pPr marL="0" indent="0">
              <a:buNone/>
            </a:pPr>
            <a:endParaRPr lang="en-US" dirty="0" smtClean="0"/>
          </a:p>
          <a:p>
            <a:r>
              <a:rPr lang="en-US" dirty="0" smtClean="0"/>
              <a:t>It takes between 4 and 9 weeks for the units.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2081" y="2628328"/>
            <a:ext cx="1942652" cy="3450764"/>
          </a:xfrm>
          <a:prstGeom prst="rect">
            <a:avLst/>
          </a:prstGeom>
        </p:spPr>
      </p:pic>
    </p:spTree>
    <p:extLst>
      <p:ext uri="{BB962C8B-B14F-4D97-AF65-F5344CB8AC3E}">
        <p14:creationId xmlns:p14="http://schemas.microsoft.com/office/powerpoint/2010/main" val="1681407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24466"/>
            <a:ext cx="6798734" cy="1303867"/>
          </a:xfrm>
        </p:spPr>
        <p:txBody>
          <a:bodyPr/>
          <a:lstStyle/>
          <a:p>
            <a:r>
              <a:rPr lang="en-US" dirty="0" smtClean="0"/>
              <a:t>Hands on Science</a:t>
            </a:r>
            <a:endParaRPr lang="en-US" dirty="0"/>
          </a:p>
        </p:txBody>
      </p:sp>
      <p:sp>
        <p:nvSpPr>
          <p:cNvPr id="3" name="Content Placeholder 2"/>
          <p:cNvSpPr>
            <a:spLocks noGrp="1"/>
          </p:cNvSpPr>
          <p:nvPr>
            <p:ph idx="1"/>
          </p:nvPr>
        </p:nvSpPr>
        <p:spPr>
          <a:xfrm>
            <a:off x="628650" y="2438400"/>
            <a:ext cx="5941484" cy="4098131"/>
          </a:xfrm>
        </p:spPr>
        <p:txBody>
          <a:bodyPr>
            <a:normAutofit fontScale="85000" lnSpcReduction="20000"/>
          </a:bodyPr>
          <a:lstStyle/>
          <a:p>
            <a:pPr marL="0" indent="0">
              <a:buNone/>
            </a:pPr>
            <a:r>
              <a:rPr lang="en-US" dirty="0" smtClean="0"/>
              <a:t>Valley Academy is committed to an integrated, hands-on science curriculum.</a:t>
            </a:r>
          </a:p>
          <a:p>
            <a:pPr marL="0" indent="0">
              <a:buNone/>
            </a:pPr>
            <a:endParaRPr lang="en-US" dirty="0" smtClean="0"/>
          </a:p>
          <a:p>
            <a:pPr marL="0" indent="0">
              <a:buNone/>
            </a:pPr>
            <a:r>
              <a:rPr lang="en-US" dirty="0" smtClean="0"/>
              <a:t>We will do an activity or lab for every lesson.</a:t>
            </a:r>
          </a:p>
          <a:p>
            <a:pPr marL="0" indent="0">
              <a:buNone/>
            </a:pPr>
            <a:endParaRPr lang="en-US" dirty="0" smtClean="0"/>
          </a:p>
          <a:p>
            <a:pPr marL="0" indent="0">
              <a:buNone/>
            </a:pPr>
            <a:r>
              <a:rPr lang="en-US" dirty="0" smtClean="0"/>
              <a:t>We generally have a lab or activity every week.</a:t>
            </a:r>
          </a:p>
          <a:p>
            <a:pPr marL="0" indent="0">
              <a:buNone/>
            </a:pPr>
            <a:endParaRPr lang="en-US" dirty="0" smtClean="0"/>
          </a:p>
          <a:p>
            <a:pPr marL="0" indent="0">
              <a:buNone/>
            </a:pPr>
            <a:r>
              <a:rPr lang="en-US" dirty="0" smtClean="0"/>
              <a:t>Some lessons have multiple activities and labs.</a:t>
            </a:r>
          </a:p>
          <a:p>
            <a:pPr marL="0" indent="0">
              <a:buNone/>
            </a:pPr>
            <a:endParaRPr lang="en-US" dirty="0" smtClean="0"/>
          </a:p>
          <a:p>
            <a:pPr marL="0" indent="0">
              <a:buNone/>
            </a:pPr>
            <a:r>
              <a:rPr lang="en-US" dirty="0" smtClean="0"/>
              <a:t>There are long term projects that take between 3 and 6 days.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0134" y="1676400"/>
            <a:ext cx="2516207" cy="4469579"/>
          </a:xfrm>
          <a:prstGeom prst="rect">
            <a:avLst/>
          </a:prstGeom>
        </p:spPr>
      </p:pic>
    </p:spTree>
    <p:extLst>
      <p:ext uri="{BB962C8B-B14F-4D97-AF65-F5344CB8AC3E}">
        <p14:creationId xmlns:p14="http://schemas.microsoft.com/office/powerpoint/2010/main" val="3840002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Autofit/>
          </a:bodyPr>
          <a:lstStyle/>
          <a:p>
            <a:pPr eaLnBrk="1" fontAlgn="auto" hangingPunct="1">
              <a:spcAft>
                <a:spcPts val="0"/>
              </a:spcAft>
              <a:defRPr/>
            </a:pPr>
            <a:r>
              <a:rPr lang="en-US" sz="3200" dirty="0" smtClean="0"/>
              <a:t>7</a:t>
            </a:r>
            <a:r>
              <a:rPr lang="en-US" sz="3200" baseline="30000" dirty="0" smtClean="0"/>
              <a:t>th</a:t>
            </a:r>
            <a:r>
              <a:rPr lang="en-US" sz="3200" dirty="0" smtClean="0"/>
              <a:t> &amp; 8</a:t>
            </a:r>
            <a:r>
              <a:rPr lang="en-US" sz="3200" baseline="30000" dirty="0" smtClean="0"/>
              <a:t>th</a:t>
            </a:r>
            <a:r>
              <a:rPr lang="en-US" sz="3200" dirty="0" smtClean="0"/>
              <a:t> Grade</a:t>
            </a:r>
            <a:r>
              <a:rPr lang="en-US" dirty="0" smtClean="0"/>
              <a:t/>
            </a:r>
            <a:br>
              <a:rPr lang="en-US" dirty="0" smtClean="0"/>
            </a:br>
            <a:r>
              <a:rPr lang="en-US" sz="6600" b="1" dirty="0" smtClean="0"/>
              <a:t>Writing</a:t>
            </a:r>
            <a:endParaRPr lang="en-US" b="1" dirty="0"/>
          </a:p>
        </p:txBody>
      </p:sp>
      <p:sp>
        <p:nvSpPr>
          <p:cNvPr id="4" name="Subtitle 3"/>
          <p:cNvSpPr>
            <a:spLocks noGrp="1"/>
          </p:cNvSpPr>
          <p:nvPr>
            <p:ph type="subTitle" idx="1"/>
          </p:nvPr>
        </p:nvSpPr>
        <p:spPr/>
        <p:txBody>
          <a:bodyPr>
            <a:normAutofit/>
          </a:bodyPr>
          <a:lstStyle/>
          <a:p>
            <a:endParaRPr lang="en-US" sz="3600" dirty="0"/>
          </a:p>
        </p:txBody>
      </p:sp>
    </p:spTree>
    <p:extLst>
      <p:ext uri="{BB962C8B-B14F-4D97-AF65-F5344CB8AC3E}">
        <p14:creationId xmlns:p14="http://schemas.microsoft.com/office/powerpoint/2010/main" val="3106753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a:xfrm>
            <a:off x="782618" y="2487033"/>
            <a:ext cx="5546240" cy="3019076"/>
          </a:xfrm>
        </p:spPr>
        <p:txBody>
          <a:bodyPr>
            <a:normAutofit/>
          </a:bodyPr>
          <a:lstStyle/>
          <a:p>
            <a:r>
              <a:rPr lang="en-US" sz="4050" dirty="0"/>
              <a:t>Practice	50%</a:t>
            </a:r>
          </a:p>
          <a:p>
            <a:r>
              <a:rPr lang="en-US" sz="4050" dirty="0"/>
              <a:t>Quizzes	20%</a:t>
            </a:r>
          </a:p>
          <a:p>
            <a:r>
              <a:rPr lang="en-US" sz="4050" dirty="0"/>
              <a:t>Exams	30%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3652" y="857250"/>
            <a:ext cx="2895600" cy="5143500"/>
          </a:xfrm>
          <a:prstGeom prst="rect">
            <a:avLst/>
          </a:prstGeom>
        </p:spPr>
      </p:pic>
    </p:spTree>
    <p:extLst>
      <p:ext uri="{BB962C8B-B14F-4D97-AF65-F5344CB8AC3E}">
        <p14:creationId xmlns:p14="http://schemas.microsoft.com/office/powerpoint/2010/main" val="3361532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762000" y="2438400"/>
            <a:ext cx="7213601" cy="3962399"/>
          </a:xfrm>
        </p:spPr>
        <p:txBody>
          <a:bodyPr>
            <a:normAutofit/>
          </a:bodyPr>
          <a:lstStyle/>
          <a:p>
            <a:pPr marL="0" indent="0">
              <a:buNone/>
            </a:pPr>
            <a:r>
              <a:rPr lang="en-US" sz="3200" dirty="0" smtClean="0"/>
              <a:t>Practice Packets Include:</a:t>
            </a:r>
          </a:p>
          <a:p>
            <a:pPr marL="0" indent="0">
              <a:buNone/>
            </a:pPr>
            <a:r>
              <a:rPr lang="en-US" sz="3200" dirty="0"/>
              <a:t>	</a:t>
            </a:r>
            <a:r>
              <a:rPr lang="en-US" sz="3200" dirty="0" smtClean="0"/>
              <a:t>lecture guide</a:t>
            </a:r>
          </a:p>
          <a:p>
            <a:pPr marL="0" indent="0">
              <a:buNone/>
            </a:pPr>
            <a:r>
              <a:rPr lang="en-US" sz="3200" dirty="0"/>
              <a:t>	</a:t>
            </a:r>
            <a:r>
              <a:rPr lang="en-US" sz="3200" dirty="0" smtClean="0"/>
              <a:t>review</a:t>
            </a:r>
          </a:p>
          <a:p>
            <a:pPr marL="0" indent="0">
              <a:buNone/>
            </a:pPr>
            <a:r>
              <a:rPr lang="en-US" sz="3200" dirty="0"/>
              <a:t>	</a:t>
            </a:r>
            <a:r>
              <a:rPr lang="en-US" sz="3200" dirty="0" smtClean="0"/>
              <a:t>critical thinking</a:t>
            </a:r>
          </a:p>
          <a:p>
            <a:pPr marL="0" indent="0">
              <a:buNone/>
            </a:pPr>
            <a:r>
              <a:rPr lang="en-US" sz="3200" dirty="0"/>
              <a:t>	</a:t>
            </a:r>
            <a:r>
              <a:rPr lang="en-US" sz="3200" dirty="0" smtClean="0"/>
              <a:t>concept map</a:t>
            </a:r>
          </a:p>
          <a:p>
            <a:pPr marL="0" indent="0">
              <a:buNone/>
            </a:pPr>
            <a:r>
              <a:rPr lang="en-US" sz="3200" dirty="0"/>
              <a:t>	</a:t>
            </a:r>
            <a:r>
              <a:rPr lang="en-US" sz="3200" dirty="0" smtClean="0"/>
              <a:t>crossword/word search/scramble</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57200"/>
            <a:ext cx="2895600" cy="5143500"/>
          </a:xfrm>
          <a:prstGeom prst="rect">
            <a:avLst/>
          </a:prstGeom>
        </p:spPr>
      </p:pic>
    </p:spTree>
    <p:extLst>
      <p:ext uri="{BB962C8B-B14F-4D97-AF65-F5344CB8AC3E}">
        <p14:creationId xmlns:p14="http://schemas.microsoft.com/office/powerpoint/2010/main" val="2602240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Guide	</a:t>
            </a:r>
            <a:endParaRPr lang="en-US" dirty="0"/>
          </a:p>
        </p:txBody>
      </p:sp>
      <p:sp>
        <p:nvSpPr>
          <p:cNvPr id="3" name="Content Placeholder 2"/>
          <p:cNvSpPr>
            <a:spLocks noGrp="1"/>
          </p:cNvSpPr>
          <p:nvPr>
            <p:ph idx="1"/>
          </p:nvPr>
        </p:nvSpPr>
        <p:spPr>
          <a:xfrm>
            <a:off x="628651" y="2514600"/>
            <a:ext cx="3638549" cy="3886199"/>
          </a:xfrm>
        </p:spPr>
        <p:txBody>
          <a:bodyPr>
            <a:normAutofit/>
          </a:bodyPr>
          <a:lstStyle/>
          <a:p>
            <a:pPr marL="0" indent="0">
              <a:buNone/>
            </a:pPr>
            <a:r>
              <a:rPr lang="en-US" dirty="0" smtClean="0"/>
              <a:t>Follows the lecture in order.</a:t>
            </a:r>
          </a:p>
          <a:p>
            <a:pPr marL="0" indent="0">
              <a:buNone/>
            </a:pPr>
            <a:endParaRPr lang="en-US" dirty="0" smtClean="0"/>
          </a:p>
          <a:p>
            <a:pPr marL="0" indent="0">
              <a:buNone/>
            </a:pPr>
            <a:r>
              <a:rPr lang="en-US" dirty="0" smtClean="0"/>
              <a:t>Asks for vocabulary definitions and concepts.</a:t>
            </a:r>
          </a:p>
          <a:p>
            <a:pPr marL="0" indent="0">
              <a:buNone/>
            </a:pPr>
            <a:endParaRPr lang="en-US" dirty="0"/>
          </a:p>
          <a:p>
            <a:pPr marL="0" indent="0">
              <a:buNone/>
            </a:pPr>
            <a:r>
              <a:rPr lang="en-US" dirty="0" smtClean="0"/>
              <a:t>Answers are found in the lecture packet.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3886200"/>
            <a:ext cx="4702003" cy="2647054"/>
          </a:xfrm>
          <a:prstGeom prst="rect">
            <a:avLst/>
          </a:prstGeom>
        </p:spPr>
      </p:pic>
    </p:spTree>
    <p:extLst>
      <p:ext uri="{BB962C8B-B14F-4D97-AF65-F5344CB8AC3E}">
        <p14:creationId xmlns:p14="http://schemas.microsoft.com/office/powerpoint/2010/main" val="2936581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762000" y="2490135"/>
            <a:ext cx="7213601" cy="3301065"/>
          </a:xfrm>
        </p:spPr>
        <p:txBody>
          <a:bodyPr>
            <a:noAutofit/>
          </a:bodyPr>
          <a:lstStyle/>
          <a:p>
            <a:pPr marL="0" indent="0">
              <a:buNone/>
            </a:pPr>
            <a:r>
              <a:rPr lang="en-US" sz="2800" dirty="0" smtClean="0"/>
              <a:t>Approximately 50-70 questions.</a:t>
            </a:r>
          </a:p>
          <a:p>
            <a:pPr marL="0" indent="0">
              <a:buNone/>
            </a:pPr>
            <a:r>
              <a:rPr lang="en-US" sz="2800" dirty="0"/>
              <a:t>	</a:t>
            </a:r>
            <a:r>
              <a:rPr lang="en-US" sz="2800" dirty="0" smtClean="0"/>
              <a:t>multiple choice</a:t>
            </a:r>
          </a:p>
          <a:p>
            <a:pPr marL="0" indent="0">
              <a:buNone/>
            </a:pPr>
            <a:r>
              <a:rPr lang="en-US" sz="2800" dirty="0"/>
              <a:t>	</a:t>
            </a:r>
            <a:r>
              <a:rPr lang="en-US" sz="2800" dirty="0" smtClean="0"/>
              <a:t>fill in the blank</a:t>
            </a:r>
          </a:p>
          <a:p>
            <a:pPr marL="0" indent="0">
              <a:buNone/>
            </a:pPr>
            <a:r>
              <a:rPr lang="en-US" sz="2800" dirty="0"/>
              <a:t>	</a:t>
            </a:r>
            <a:r>
              <a:rPr lang="en-US" sz="2800" dirty="0" smtClean="0"/>
              <a:t>matching</a:t>
            </a:r>
          </a:p>
          <a:p>
            <a:pPr marL="0" indent="0">
              <a:buNone/>
            </a:pPr>
            <a:r>
              <a:rPr lang="en-US" sz="2800" dirty="0"/>
              <a:t>	</a:t>
            </a:r>
            <a:r>
              <a:rPr lang="en-US" sz="2800" dirty="0" smtClean="0"/>
              <a:t>true/false</a:t>
            </a:r>
          </a:p>
          <a:p>
            <a:pPr marL="0" indent="0">
              <a:buNone/>
            </a:pPr>
            <a:r>
              <a:rPr lang="en-US" sz="2800" dirty="0"/>
              <a:t>Answers are found in the lecture </a:t>
            </a:r>
            <a:r>
              <a:rPr lang="en-US" sz="2800" dirty="0" smtClean="0"/>
              <a:t>packet</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3048000"/>
            <a:ext cx="3925150" cy="2209714"/>
          </a:xfrm>
          <a:prstGeom prst="rect">
            <a:avLst/>
          </a:prstGeom>
        </p:spPr>
      </p:pic>
    </p:spTree>
    <p:extLst>
      <p:ext uri="{BB962C8B-B14F-4D97-AF65-F5344CB8AC3E}">
        <p14:creationId xmlns:p14="http://schemas.microsoft.com/office/powerpoint/2010/main" val="2193519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a:t>
            </a:r>
            <a:endParaRPr lang="en-US" dirty="0"/>
          </a:p>
        </p:txBody>
      </p:sp>
      <p:sp>
        <p:nvSpPr>
          <p:cNvPr id="3" name="Content Placeholder 2"/>
          <p:cNvSpPr>
            <a:spLocks noGrp="1"/>
          </p:cNvSpPr>
          <p:nvPr>
            <p:ph idx="1"/>
          </p:nvPr>
        </p:nvSpPr>
        <p:spPr>
          <a:xfrm>
            <a:off x="609600" y="2362200"/>
            <a:ext cx="5656505" cy="3886199"/>
          </a:xfrm>
        </p:spPr>
        <p:txBody>
          <a:bodyPr>
            <a:noAutofit/>
          </a:bodyPr>
          <a:lstStyle/>
          <a:p>
            <a:pPr marL="0" indent="0">
              <a:buNone/>
            </a:pPr>
            <a:r>
              <a:rPr lang="en-US" sz="3200" dirty="0" smtClean="0"/>
              <a:t>10-20 Short Answer Questions</a:t>
            </a:r>
          </a:p>
          <a:p>
            <a:r>
              <a:rPr lang="en-US" sz="3200" dirty="0"/>
              <a:t>	</a:t>
            </a:r>
            <a:r>
              <a:rPr lang="en-US" sz="3200" dirty="0" smtClean="0"/>
              <a:t>Focus is on connections and relationships.</a:t>
            </a:r>
          </a:p>
          <a:p>
            <a:r>
              <a:rPr lang="en-US" sz="3200" dirty="0" smtClean="0"/>
              <a:t>Answers are found in the lecture packet and from the student’s understanding of the material.</a:t>
            </a:r>
            <a:endParaRPr lang="en-US" sz="3200" dirty="0"/>
          </a:p>
        </p:txBody>
      </p:sp>
      <p:pic>
        <p:nvPicPr>
          <p:cNvPr id="4" name="Picture 2" descr="https://farm8.staticflickr.com/7087/13768322744_f9afe14d24_b.jpg"/>
          <p:cNvPicPr>
            <a:picLocks noChangeAspect="1" noChangeArrowheads="1"/>
          </p:cNvPicPr>
          <p:nvPr/>
        </p:nvPicPr>
        <p:blipFill>
          <a:blip r:embed="rId2" cstate="print"/>
          <a:srcRect/>
          <a:stretch>
            <a:fillRect/>
          </a:stretch>
        </p:blipFill>
        <p:spPr bwMode="auto">
          <a:xfrm>
            <a:off x="6529220" y="1395805"/>
            <a:ext cx="2514600" cy="4470401"/>
          </a:xfrm>
          <a:prstGeom prst="rect">
            <a:avLst/>
          </a:prstGeom>
          <a:noFill/>
        </p:spPr>
      </p:pic>
    </p:spTree>
    <p:extLst>
      <p:ext uri="{BB962C8B-B14F-4D97-AF65-F5344CB8AC3E}">
        <p14:creationId xmlns:p14="http://schemas.microsoft.com/office/powerpoint/2010/main" val="3261785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48902"/>
            <a:ext cx="6798734" cy="1303867"/>
          </a:xfrm>
        </p:spPr>
        <p:txBody>
          <a:bodyPr/>
          <a:lstStyle/>
          <a:p>
            <a:r>
              <a:rPr lang="en-US" dirty="0" smtClean="0"/>
              <a:t>Concept Map</a:t>
            </a:r>
            <a:endParaRPr lang="en-US" dirty="0"/>
          </a:p>
        </p:txBody>
      </p:sp>
      <p:sp>
        <p:nvSpPr>
          <p:cNvPr id="3" name="Content Placeholder 2"/>
          <p:cNvSpPr>
            <a:spLocks noGrp="1"/>
          </p:cNvSpPr>
          <p:nvPr>
            <p:ph idx="1"/>
          </p:nvPr>
        </p:nvSpPr>
        <p:spPr>
          <a:xfrm>
            <a:off x="628650" y="2590385"/>
            <a:ext cx="5712983" cy="3551865"/>
          </a:xfrm>
        </p:spPr>
        <p:txBody>
          <a:bodyPr>
            <a:normAutofit/>
          </a:bodyPr>
          <a:lstStyle/>
          <a:p>
            <a:r>
              <a:rPr lang="en-US" dirty="0" smtClean="0"/>
              <a:t>Students place vocabulary and concepts into a hierarchy or relationship diagram.</a:t>
            </a:r>
          </a:p>
          <a:p>
            <a:r>
              <a:rPr lang="en-US" dirty="0"/>
              <a:t>	</a:t>
            </a:r>
            <a:r>
              <a:rPr lang="en-US" dirty="0" smtClean="0"/>
              <a:t>Focus on relationships and connections.</a:t>
            </a:r>
          </a:p>
          <a:p>
            <a:r>
              <a:rPr lang="en-US" dirty="0"/>
              <a:t>	</a:t>
            </a:r>
            <a:r>
              <a:rPr lang="en-US" dirty="0" smtClean="0"/>
              <a:t>Vocabulary questions and critical thinking 	questions are also 	included.</a:t>
            </a:r>
          </a:p>
          <a:p>
            <a:r>
              <a:rPr lang="en-US" dirty="0" smtClean="0"/>
              <a:t>Answers can be found in the lecture packet and from the student’s understanding of the material.</a:t>
            </a:r>
            <a:endParaRPr lang="en-US" dirty="0"/>
          </a:p>
        </p:txBody>
      </p:sp>
      <p:pic>
        <p:nvPicPr>
          <p:cNvPr id="4" name="Picture 6" descr="https://farm3.staticflickr.com/2921/13767848023_48538e63dc_b.jpg"/>
          <p:cNvPicPr>
            <a:picLocks noChangeAspect="1" noChangeArrowheads="1"/>
          </p:cNvPicPr>
          <p:nvPr/>
        </p:nvPicPr>
        <p:blipFill>
          <a:blip r:embed="rId2" cstate="print"/>
          <a:srcRect/>
          <a:stretch>
            <a:fillRect/>
          </a:stretch>
        </p:blipFill>
        <p:spPr bwMode="auto">
          <a:xfrm>
            <a:off x="6341633" y="1252954"/>
            <a:ext cx="2560320" cy="4551680"/>
          </a:xfrm>
          <a:prstGeom prst="rect">
            <a:avLst/>
          </a:prstGeom>
          <a:noFill/>
        </p:spPr>
      </p:pic>
    </p:spTree>
    <p:extLst>
      <p:ext uri="{BB962C8B-B14F-4D97-AF65-F5344CB8AC3E}">
        <p14:creationId xmlns:p14="http://schemas.microsoft.com/office/powerpoint/2010/main" val="3217356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Crossword-Word Search-Scramble</a:t>
            </a:r>
            <a:endParaRPr lang="en-US" dirty="0"/>
          </a:p>
        </p:txBody>
      </p:sp>
      <p:sp>
        <p:nvSpPr>
          <p:cNvPr id="3" name="Content Placeholder 2"/>
          <p:cNvSpPr>
            <a:spLocks noGrp="1"/>
          </p:cNvSpPr>
          <p:nvPr>
            <p:ph idx="1"/>
          </p:nvPr>
        </p:nvSpPr>
        <p:spPr>
          <a:xfrm>
            <a:off x="762000" y="2438400"/>
            <a:ext cx="5638800" cy="3962400"/>
          </a:xfrm>
        </p:spPr>
        <p:txBody>
          <a:bodyPr>
            <a:noAutofit/>
          </a:bodyPr>
          <a:lstStyle/>
          <a:p>
            <a:pPr>
              <a:buFont typeface="Arial" panose="020B0604020202020204" pitchFamily="34" charset="0"/>
              <a:buChar char="•"/>
            </a:pPr>
            <a:r>
              <a:rPr lang="en-US" dirty="0" smtClean="0"/>
              <a:t>These types of assignments reinforce the vocabulary.</a:t>
            </a:r>
          </a:p>
          <a:p>
            <a:pPr>
              <a:buFont typeface="Arial" panose="020B0604020202020204" pitchFamily="34" charset="0"/>
              <a:buChar char="•"/>
            </a:pPr>
            <a:r>
              <a:rPr lang="en-US" dirty="0"/>
              <a:t>	</a:t>
            </a:r>
            <a:r>
              <a:rPr lang="en-US" dirty="0" smtClean="0"/>
              <a:t>The word search and scramble are a 	passive way of learning the vocabulary.</a:t>
            </a:r>
          </a:p>
          <a:p>
            <a:pPr>
              <a:buFont typeface="Arial" panose="020B0604020202020204" pitchFamily="34" charset="0"/>
              <a:buChar char="•"/>
            </a:pPr>
            <a:r>
              <a:rPr lang="en-US" dirty="0"/>
              <a:t>	</a:t>
            </a:r>
            <a:r>
              <a:rPr lang="en-US" dirty="0" smtClean="0"/>
              <a:t>There are questions at the end 	of the 	scramble that students MUST answer.</a:t>
            </a:r>
          </a:p>
          <a:p>
            <a:pPr>
              <a:buFont typeface="Arial" panose="020B0604020202020204" pitchFamily="34" charset="0"/>
              <a:buChar char="•"/>
            </a:pPr>
            <a:r>
              <a:rPr lang="en-US" dirty="0"/>
              <a:t>	</a:t>
            </a:r>
            <a:r>
              <a:rPr lang="en-US" dirty="0" smtClean="0"/>
              <a:t>Crosswords are effective because they are self-correcting.</a:t>
            </a:r>
            <a:endParaRPr lang="en-US" dirty="0"/>
          </a:p>
        </p:txBody>
      </p:sp>
      <p:pic>
        <p:nvPicPr>
          <p:cNvPr id="4" name="Picture 3" descr="https://farm4.staticflickr.com/3707/12181632635_c008351937_b.jpg"/>
          <p:cNvPicPr>
            <a:picLocks noChangeAspect="1" noChangeArrowheads="1"/>
          </p:cNvPicPr>
          <p:nvPr/>
        </p:nvPicPr>
        <p:blipFill>
          <a:blip r:embed="rId2" cstate="print"/>
          <a:srcRect/>
          <a:stretch>
            <a:fillRect/>
          </a:stretch>
        </p:blipFill>
        <p:spPr bwMode="auto">
          <a:xfrm>
            <a:off x="6400800" y="2055091"/>
            <a:ext cx="2540859" cy="4517085"/>
          </a:xfrm>
          <a:prstGeom prst="rect">
            <a:avLst/>
          </a:prstGeom>
          <a:noFill/>
        </p:spPr>
      </p:pic>
    </p:spTree>
    <p:extLst>
      <p:ext uri="{BB962C8B-B14F-4D97-AF65-F5344CB8AC3E}">
        <p14:creationId xmlns:p14="http://schemas.microsoft.com/office/powerpoint/2010/main" val="3645000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Practice</a:t>
            </a:r>
            <a:endParaRPr lang="en-US" dirty="0"/>
          </a:p>
        </p:txBody>
      </p:sp>
      <p:sp>
        <p:nvSpPr>
          <p:cNvPr id="3" name="Content Placeholder 2"/>
          <p:cNvSpPr>
            <a:spLocks noGrp="1"/>
          </p:cNvSpPr>
          <p:nvPr>
            <p:ph idx="1"/>
          </p:nvPr>
        </p:nvSpPr>
        <p:spPr>
          <a:xfrm>
            <a:off x="838200" y="2490135"/>
            <a:ext cx="7619999" cy="3758265"/>
          </a:xfrm>
        </p:spPr>
        <p:txBody>
          <a:bodyPr>
            <a:normAutofit fontScale="85000" lnSpcReduction="20000"/>
          </a:bodyPr>
          <a:lstStyle/>
          <a:p>
            <a:r>
              <a:rPr lang="en-US" dirty="0" smtClean="0"/>
              <a:t>Students are given a lot of practice meant to teach the material.</a:t>
            </a:r>
          </a:p>
          <a:p>
            <a:pPr marL="0" indent="0">
              <a:buNone/>
            </a:pPr>
            <a:endParaRPr lang="en-US" dirty="0" smtClean="0"/>
          </a:p>
          <a:p>
            <a:r>
              <a:rPr lang="en-US" dirty="0" smtClean="0"/>
              <a:t>I will lecture on the lesson, but the vast majority of the learning happens during the practice.</a:t>
            </a:r>
          </a:p>
          <a:p>
            <a:pPr marL="0" indent="0">
              <a:buNone/>
            </a:pPr>
            <a:endParaRPr lang="en-US" dirty="0" smtClean="0"/>
          </a:p>
          <a:p>
            <a:r>
              <a:rPr lang="en-US" dirty="0" smtClean="0"/>
              <a:t>Students who do well on the practice will do well in the class.</a:t>
            </a:r>
          </a:p>
          <a:p>
            <a:pPr marL="0" indent="0">
              <a:buNone/>
            </a:pPr>
            <a:endParaRPr lang="en-US" dirty="0" smtClean="0"/>
          </a:p>
          <a:p>
            <a:r>
              <a:rPr lang="en-US" dirty="0" smtClean="0"/>
              <a:t>I emphasize “Perfect Practice Makes Perfect”</a:t>
            </a:r>
          </a:p>
          <a:p>
            <a:pPr marL="0" indent="0">
              <a:buNone/>
            </a:pPr>
            <a:endParaRPr lang="en-US" dirty="0" smtClean="0"/>
          </a:p>
          <a:p>
            <a:r>
              <a:rPr lang="en-US" dirty="0" smtClean="0"/>
              <a:t>Students should strive for perfection when working on the practice.</a:t>
            </a:r>
            <a:endParaRPr lang="en-US" dirty="0"/>
          </a:p>
        </p:txBody>
      </p:sp>
    </p:spTree>
    <p:extLst>
      <p:ext uri="{BB962C8B-B14F-4D97-AF65-F5344CB8AC3E}">
        <p14:creationId xmlns:p14="http://schemas.microsoft.com/office/powerpoint/2010/main" val="521978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Quizzes</a:t>
            </a:r>
            <a:endParaRPr lang="en-US" dirty="0"/>
          </a:p>
        </p:txBody>
      </p:sp>
      <p:sp>
        <p:nvSpPr>
          <p:cNvPr id="3" name="Content Placeholder 2"/>
          <p:cNvSpPr>
            <a:spLocks noGrp="1"/>
          </p:cNvSpPr>
          <p:nvPr>
            <p:ph idx="1"/>
          </p:nvPr>
        </p:nvSpPr>
        <p:spPr>
          <a:xfrm>
            <a:off x="914400" y="2438400"/>
            <a:ext cx="7886700" cy="3864685"/>
          </a:xfrm>
        </p:spPr>
        <p:txBody>
          <a:bodyPr>
            <a:normAutofit lnSpcReduction="10000"/>
          </a:bodyPr>
          <a:lstStyle/>
          <a:p>
            <a:r>
              <a:rPr lang="en-US" dirty="0" smtClean="0"/>
              <a:t>There are two types of quizzes given on the same day.</a:t>
            </a:r>
          </a:p>
          <a:p>
            <a:r>
              <a:rPr lang="en-US" dirty="0" smtClean="0"/>
              <a:t>The first is multiple choice and matching.</a:t>
            </a:r>
          </a:p>
          <a:p>
            <a:r>
              <a:rPr lang="en-US" dirty="0" smtClean="0"/>
              <a:t>The second is short answer and critical thinking.</a:t>
            </a:r>
          </a:p>
          <a:p>
            <a:r>
              <a:rPr lang="en-US" dirty="0" smtClean="0"/>
              <a:t>Students are given the vocabulary for the quiz on the first day of the lesson.</a:t>
            </a:r>
          </a:p>
          <a:p>
            <a:r>
              <a:rPr lang="en-US" dirty="0" smtClean="0"/>
              <a:t>They can begin studying on day one of the lesson.</a:t>
            </a:r>
          </a:p>
          <a:p>
            <a:r>
              <a:rPr lang="en-US" dirty="0" smtClean="0"/>
              <a:t>Most lessons are 4 or 5 days long</a:t>
            </a:r>
            <a:endParaRPr lang="en-US" dirty="0"/>
          </a:p>
          <a:p>
            <a:r>
              <a:rPr lang="en-US" dirty="0" smtClean="0"/>
              <a:t>The best way to study for quizzes is to do the practice.</a:t>
            </a:r>
            <a:endParaRPr lang="en-US" dirty="0"/>
          </a:p>
        </p:txBody>
      </p:sp>
    </p:spTree>
    <p:extLst>
      <p:ext uri="{BB962C8B-B14F-4D97-AF65-F5344CB8AC3E}">
        <p14:creationId xmlns:p14="http://schemas.microsoft.com/office/powerpoint/2010/main" val="1140216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Exams</a:t>
            </a:r>
            <a:endParaRPr lang="en-US" dirty="0"/>
          </a:p>
        </p:txBody>
      </p:sp>
      <p:sp>
        <p:nvSpPr>
          <p:cNvPr id="3" name="Content Placeholder 2"/>
          <p:cNvSpPr>
            <a:spLocks noGrp="1"/>
          </p:cNvSpPr>
          <p:nvPr>
            <p:ph idx="1"/>
          </p:nvPr>
        </p:nvSpPr>
        <p:spPr>
          <a:xfrm>
            <a:off x="1176864" y="2490135"/>
            <a:ext cx="7205135" cy="3682065"/>
          </a:xfrm>
        </p:spPr>
        <p:txBody>
          <a:bodyPr>
            <a:normAutofit/>
          </a:bodyPr>
          <a:lstStyle/>
          <a:p>
            <a:r>
              <a:rPr lang="en-US" dirty="0" smtClean="0"/>
              <a:t>Exams are given at the end of each unit.</a:t>
            </a:r>
          </a:p>
          <a:p>
            <a:r>
              <a:rPr lang="en-US" dirty="0" smtClean="0"/>
              <a:t>They consist of 100 multiple choice, matching and true/false questions.</a:t>
            </a:r>
          </a:p>
          <a:p>
            <a:r>
              <a:rPr lang="en-US" dirty="0" smtClean="0"/>
              <a:t>A study guide in the form of a fill in the blank review will be given prior to the exam.</a:t>
            </a:r>
          </a:p>
          <a:p>
            <a:r>
              <a:rPr lang="en-US" dirty="0" smtClean="0"/>
              <a:t>Students should study the exam review and their lecture packets.</a:t>
            </a:r>
            <a:endParaRPr lang="en-US" dirty="0"/>
          </a:p>
        </p:txBody>
      </p:sp>
    </p:spTree>
    <p:extLst>
      <p:ext uri="{BB962C8B-B14F-4D97-AF65-F5344CB8AC3E}">
        <p14:creationId xmlns:p14="http://schemas.microsoft.com/office/powerpoint/2010/main" val="1706518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6+ 1 Traits of Writing &amp; </a:t>
            </a:r>
            <a:br>
              <a:rPr lang="en-US" b="1" dirty="0" smtClean="0"/>
            </a:br>
            <a:r>
              <a:rPr lang="en-US" b="1" dirty="0" smtClean="0"/>
              <a:t>The Writing Process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6 +1 Traits</a:t>
            </a:r>
          </a:p>
          <a:p>
            <a:pPr lvl="1"/>
            <a:r>
              <a:rPr lang="en-US" dirty="0" smtClean="0"/>
              <a:t>Ideas and Content</a:t>
            </a:r>
          </a:p>
          <a:p>
            <a:pPr lvl="1"/>
            <a:r>
              <a:rPr lang="en-US" dirty="0" smtClean="0"/>
              <a:t>Organization</a:t>
            </a:r>
          </a:p>
          <a:p>
            <a:pPr lvl="1"/>
            <a:r>
              <a:rPr lang="en-US" dirty="0" smtClean="0"/>
              <a:t>Conventions</a:t>
            </a:r>
          </a:p>
          <a:p>
            <a:pPr lvl="1"/>
            <a:r>
              <a:rPr lang="en-US" dirty="0" smtClean="0"/>
              <a:t>Voice</a:t>
            </a:r>
          </a:p>
          <a:p>
            <a:pPr lvl="1"/>
            <a:r>
              <a:rPr lang="en-US" dirty="0" smtClean="0"/>
              <a:t>Sentence Fluency</a:t>
            </a:r>
          </a:p>
          <a:p>
            <a:pPr lvl="1"/>
            <a:r>
              <a:rPr lang="en-US" dirty="0" smtClean="0"/>
              <a:t>Word Choice</a:t>
            </a:r>
          </a:p>
          <a:p>
            <a:pPr lvl="1"/>
            <a:r>
              <a:rPr lang="en-US" dirty="0" smtClean="0"/>
              <a:t>Presentation</a:t>
            </a:r>
          </a:p>
          <a:p>
            <a:r>
              <a:rPr lang="en-US" dirty="0" smtClean="0"/>
              <a:t>Writing Process</a:t>
            </a:r>
          </a:p>
        </p:txBody>
      </p:sp>
    </p:spTree>
    <p:extLst>
      <p:ext uri="{BB962C8B-B14F-4D97-AF65-F5344CB8AC3E}">
        <p14:creationId xmlns:p14="http://schemas.microsoft.com/office/powerpoint/2010/main" val="2602971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sz="3600" dirty="0" smtClean="0"/>
              <a:t>7</a:t>
            </a:r>
            <a:r>
              <a:rPr lang="en-US" sz="3600" baseline="30000" dirty="0" smtClean="0"/>
              <a:t>th</a:t>
            </a:r>
            <a:r>
              <a:rPr lang="en-US" sz="3600" dirty="0" smtClean="0"/>
              <a:t> and 8</a:t>
            </a:r>
            <a:r>
              <a:rPr lang="en-US" sz="3600" baseline="30000" dirty="0" smtClean="0"/>
              <a:t>th</a:t>
            </a:r>
            <a:r>
              <a:rPr lang="en-US" sz="3600" dirty="0" smtClean="0"/>
              <a:t> Grade  </a:t>
            </a:r>
            <a:br>
              <a:rPr lang="en-US" sz="3600" dirty="0" smtClean="0"/>
            </a:br>
            <a:r>
              <a:rPr lang="en-US" sz="6000" dirty="0" smtClean="0"/>
              <a:t>Math</a:t>
            </a:r>
            <a:endParaRPr lang="en-US" sz="6000" dirty="0"/>
          </a:p>
        </p:txBody>
      </p:sp>
      <p:sp>
        <p:nvSpPr>
          <p:cNvPr id="7171" name="Subtitle 2"/>
          <p:cNvSpPr>
            <a:spLocks noGrp="1"/>
          </p:cNvSpPr>
          <p:nvPr>
            <p:ph type="subTitle" idx="1"/>
          </p:nvPr>
        </p:nvSpPr>
        <p:spPr>
          <a:xfrm>
            <a:off x="2018904" y="3581400"/>
            <a:ext cx="5114925" cy="1101725"/>
          </a:xfrm>
        </p:spPr>
        <p:txBody>
          <a:bodyPr>
            <a:normAutofit/>
          </a:bodyPr>
          <a:lstStyle/>
          <a:p>
            <a:pPr eaLnBrk="1" hangingPunct="1"/>
            <a:r>
              <a:rPr lang="en-US" altLang="en-US" sz="3600" dirty="0" smtClean="0">
                <a:solidFill>
                  <a:schemeClr val="tx1"/>
                </a:solidFill>
              </a:rPr>
              <a:t>Mr. Hayo</a:t>
            </a:r>
          </a:p>
        </p:txBody>
      </p:sp>
    </p:spTree>
    <p:extLst>
      <p:ext uri="{BB962C8B-B14F-4D97-AF65-F5344CB8AC3E}">
        <p14:creationId xmlns:p14="http://schemas.microsoft.com/office/powerpoint/2010/main" val="1955051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381000"/>
            <a:ext cx="7239000" cy="1143000"/>
          </a:xfrm>
        </p:spPr>
        <p:txBody>
          <a:bodyPr/>
          <a:lstStyle/>
          <a:p>
            <a:pPr eaLnBrk="1" fontAlgn="auto" hangingPunct="1">
              <a:spcAft>
                <a:spcPts val="0"/>
              </a:spcAft>
              <a:defRPr/>
            </a:pPr>
            <a:r>
              <a:rPr lang="en-US" u="sng" dirty="0" smtClean="0"/>
              <a:t>7</a:t>
            </a:r>
            <a:r>
              <a:rPr lang="en-US" u="sng" baseline="30000" dirty="0" smtClean="0"/>
              <a:t>th</a:t>
            </a:r>
            <a:r>
              <a:rPr lang="en-US" u="sng" dirty="0" smtClean="0"/>
              <a:t> Grade Math</a:t>
            </a:r>
          </a:p>
        </p:txBody>
      </p:sp>
      <p:sp>
        <p:nvSpPr>
          <p:cNvPr id="8195" name="Content Placeholder 2"/>
          <p:cNvSpPr>
            <a:spLocks noGrp="1"/>
          </p:cNvSpPr>
          <p:nvPr>
            <p:ph idx="1"/>
          </p:nvPr>
        </p:nvSpPr>
        <p:spPr>
          <a:xfrm>
            <a:off x="591127" y="1524000"/>
            <a:ext cx="8001000" cy="6019800"/>
          </a:xfrm>
        </p:spPr>
        <p:txBody>
          <a:bodyPr/>
          <a:lstStyle/>
          <a:p>
            <a:pPr eaLnBrk="1" hangingPunct="1"/>
            <a:r>
              <a:rPr lang="en-US" altLang="en-US" dirty="0" smtClean="0"/>
              <a:t>Textbook: </a:t>
            </a:r>
            <a:r>
              <a:rPr lang="en-US" altLang="en-US" b="1" i="1" dirty="0" smtClean="0"/>
              <a:t>Saxon Math: Course 3 </a:t>
            </a:r>
            <a:r>
              <a:rPr lang="en-US" altLang="en-US" dirty="0" smtClean="0"/>
              <a:t>(2007)	</a:t>
            </a:r>
          </a:p>
          <a:p>
            <a:pPr eaLnBrk="1" hangingPunct="1"/>
            <a:r>
              <a:rPr lang="en-US" altLang="en-US" dirty="0" smtClean="0"/>
              <a:t>Other source material will supplement the text.</a:t>
            </a:r>
          </a:p>
          <a:p>
            <a:pPr eaLnBrk="1" hangingPunct="1"/>
            <a:r>
              <a:rPr lang="en-US" altLang="en-US" dirty="0" smtClean="0"/>
              <a:t>This is a  review of arithmetic and a very good introduction to the foundations of algebra. 	</a:t>
            </a:r>
          </a:p>
          <a:p>
            <a:pPr eaLnBrk="1" hangingPunct="1"/>
            <a:r>
              <a:rPr lang="en-US" altLang="en-US" dirty="0" smtClean="0"/>
              <a:t>Much emphasis is placed on the mastery of decimals, fractions, per cents, one and two-step equations, exponents, graphing linear functions, the Pythagorean Theorem, </a:t>
            </a:r>
            <a:r>
              <a:rPr lang="en-US" altLang="en-US" b="1" dirty="0" smtClean="0"/>
              <a:t>proportional thinking, </a:t>
            </a:r>
            <a:r>
              <a:rPr lang="en-US" altLang="en-US" dirty="0" smtClean="0"/>
              <a:t>and, of course, mastering word problems. 	</a:t>
            </a:r>
          </a:p>
          <a:p>
            <a:pPr eaLnBrk="1" hangingPunct="1"/>
            <a:r>
              <a:rPr lang="en-US" altLang="en-US" dirty="0" smtClean="0"/>
              <a:t>Students who excel in this class will qualify for Math 8 Honors in the 8</a:t>
            </a:r>
            <a:r>
              <a:rPr lang="en-US" altLang="en-US" baseline="30000" dirty="0" smtClean="0"/>
              <a:t>th</a:t>
            </a:r>
            <a:r>
              <a:rPr lang="en-US" altLang="en-US" dirty="0" smtClean="0"/>
              <a:t> grade.</a:t>
            </a:r>
          </a:p>
          <a:p>
            <a:pPr eaLnBrk="1" hangingPunct="1"/>
            <a:endParaRPr lang="en-US" altLang="en-US" dirty="0" smtClean="0"/>
          </a:p>
        </p:txBody>
      </p:sp>
      <p:pic>
        <p:nvPicPr>
          <p:cNvPr id="2" name="Picture 1" descr="math-and-symbols-imag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09168">
            <a:off x="6434564" y="938779"/>
            <a:ext cx="1923288" cy="1170441"/>
          </a:xfrm>
          <a:prstGeom prst="rect">
            <a:avLst/>
          </a:prstGeom>
        </p:spPr>
      </p:pic>
    </p:spTree>
    <p:extLst>
      <p:ext uri="{BB962C8B-B14F-4D97-AF65-F5344CB8AC3E}">
        <p14:creationId xmlns:p14="http://schemas.microsoft.com/office/powerpoint/2010/main" val="4069359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46612" y="762000"/>
            <a:ext cx="7374575" cy="762000"/>
          </a:xfrm>
        </p:spPr>
        <p:txBody>
          <a:bodyPr>
            <a:normAutofit/>
          </a:bodyPr>
          <a:lstStyle/>
          <a:p>
            <a:pPr algn="l" eaLnBrk="1" fontAlgn="auto" hangingPunct="1">
              <a:spcAft>
                <a:spcPts val="0"/>
              </a:spcAft>
              <a:defRPr/>
            </a:pPr>
            <a:r>
              <a:rPr lang="en-US" sz="3200" b="1" u="sng" dirty="0" smtClean="0"/>
              <a:t>Math 8 &amp; 8H: Algebra Foundations </a:t>
            </a:r>
          </a:p>
        </p:txBody>
      </p:sp>
      <p:sp>
        <p:nvSpPr>
          <p:cNvPr id="9219" name="Content Placeholder 2"/>
          <p:cNvSpPr>
            <a:spLocks noGrp="1"/>
          </p:cNvSpPr>
          <p:nvPr>
            <p:ph idx="1"/>
          </p:nvPr>
        </p:nvSpPr>
        <p:spPr>
          <a:xfrm>
            <a:off x="609600" y="1524000"/>
            <a:ext cx="7848600" cy="5029200"/>
          </a:xfrm>
        </p:spPr>
        <p:txBody>
          <a:bodyPr>
            <a:normAutofit fontScale="92500" lnSpcReduction="10000"/>
          </a:bodyPr>
          <a:lstStyle/>
          <a:p>
            <a:r>
              <a:rPr lang="en-US" altLang="en-US" dirty="0" smtClean="0"/>
              <a:t>Textbook: </a:t>
            </a:r>
            <a:r>
              <a:rPr lang="en-US" altLang="en-US" b="1" dirty="0" smtClean="0"/>
              <a:t>All 8</a:t>
            </a:r>
            <a:r>
              <a:rPr lang="en-US" altLang="en-US" b="1" baseline="30000" dirty="0" smtClean="0"/>
              <a:t>th</a:t>
            </a:r>
            <a:r>
              <a:rPr lang="en-US" altLang="en-US" b="1" dirty="0" smtClean="0"/>
              <a:t> graders </a:t>
            </a:r>
            <a:r>
              <a:rPr lang="en-US" altLang="en-US" dirty="0" smtClean="0"/>
              <a:t>will be using the </a:t>
            </a:r>
            <a:r>
              <a:rPr lang="en-US" altLang="en-US" b="1" i="1" dirty="0" smtClean="0"/>
              <a:t>Saxon Algebra 1 </a:t>
            </a:r>
            <a:r>
              <a:rPr lang="en-US" altLang="en-US" dirty="0" smtClean="0"/>
              <a:t>(2009) textbook.	Because of the changes in the Arizona Standards, many topics from Algebra are incorporated into the state tests. This book will serve as the basic text</a:t>
            </a:r>
            <a:r>
              <a:rPr lang="en-US" altLang="en-US" dirty="0"/>
              <a:t>. In addition, we will use supplementary materials to explore and expand mastery of Arizona State </a:t>
            </a:r>
            <a:r>
              <a:rPr lang="en-US" altLang="en-US" dirty="0" smtClean="0"/>
              <a:t>Standards and prepare student. 	</a:t>
            </a:r>
          </a:p>
          <a:p>
            <a:pPr eaLnBrk="1" hangingPunct="1"/>
            <a:r>
              <a:rPr lang="en-US" altLang="en-US" dirty="0" smtClean="0"/>
              <a:t>Students will explore concepts in: integer operations, functions, probability, special right triangles, linear graphing and equations of lines, inequalities, scientific notation, word problems, and many other math concepts. Other topics from algebra include simultaneous equations, and finding midpoints and distances given two points.</a:t>
            </a:r>
          </a:p>
          <a:p>
            <a:pPr eaLnBrk="1" hangingPunct="1"/>
            <a:r>
              <a:rPr lang="en-US" altLang="en-US" dirty="0" smtClean="0"/>
              <a:t>Students who demonstrate excellent mastery of the topics may be recommended for placement in an Algebra Honors class in high school.</a:t>
            </a:r>
          </a:p>
          <a:p>
            <a:pPr eaLnBrk="1" hangingPunct="1"/>
            <a:endParaRPr lang="en-US" altLang="en-US" dirty="0" smtClean="0"/>
          </a:p>
        </p:txBody>
      </p:sp>
      <p:pic>
        <p:nvPicPr>
          <p:cNvPr id="2" name="Picture 1" descr="Math Gir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142014" y="609600"/>
            <a:ext cx="948049" cy="914400"/>
          </a:xfrm>
          <a:prstGeom prst="rect">
            <a:avLst/>
          </a:prstGeom>
        </p:spPr>
      </p:pic>
    </p:spTree>
    <p:extLst>
      <p:ext uri="{BB962C8B-B14F-4D97-AF65-F5344CB8AC3E}">
        <p14:creationId xmlns:p14="http://schemas.microsoft.com/office/powerpoint/2010/main" val="3152507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u="sng" dirty="0" smtClean="0"/>
              <a:t>Grading</a:t>
            </a:r>
          </a:p>
        </p:txBody>
      </p:sp>
      <p:sp>
        <p:nvSpPr>
          <p:cNvPr id="12291" name="Content Placeholder 2"/>
          <p:cNvSpPr>
            <a:spLocks noGrp="1"/>
          </p:cNvSpPr>
          <p:nvPr>
            <p:ph idx="1"/>
          </p:nvPr>
        </p:nvSpPr>
        <p:spPr>
          <a:xfrm>
            <a:off x="914400" y="1493887"/>
            <a:ext cx="7315200" cy="5257800"/>
          </a:xfrm>
        </p:spPr>
        <p:txBody>
          <a:bodyPr/>
          <a:lstStyle/>
          <a:p>
            <a:pPr eaLnBrk="1" hangingPunct="1"/>
            <a:r>
              <a:rPr lang="en-US" altLang="en-US" b="1" dirty="0" smtClean="0"/>
              <a:t>10% - Practice (Homework/Classwork)</a:t>
            </a:r>
          </a:p>
          <a:p>
            <a:pPr eaLnBrk="1" hangingPunct="1"/>
            <a:r>
              <a:rPr lang="en-US" altLang="en-US" b="1" dirty="0" smtClean="0"/>
              <a:t>45% - Skills Test</a:t>
            </a:r>
          </a:p>
          <a:p>
            <a:pPr eaLnBrk="1" hangingPunct="1"/>
            <a:r>
              <a:rPr lang="en-US" altLang="en-US" b="1" dirty="0" smtClean="0"/>
              <a:t>45% - Saxon Tests</a:t>
            </a:r>
            <a:endParaRPr lang="en-US" altLang="en-US" b="1" dirty="0"/>
          </a:p>
          <a:p>
            <a:pPr eaLnBrk="1" hangingPunct="1">
              <a:buFont typeface="Wingdings 2" panose="05020102010507070707" pitchFamily="18" charset="2"/>
              <a:buNone/>
            </a:pPr>
            <a:endParaRPr lang="en-US" altLang="en-US" sz="1000" dirty="0" smtClean="0"/>
          </a:p>
          <a:p>
            <a:pPr eaLnBrk="1" hangingPunct="1"/>
            <a:r>
              <a:rPr lang="en-US" altLang="en-US" b="1" dirty="0" smtClean="0"/>
              <a:t>Portfolio</a:t>
            </a:r>
            <a:r>
              <a:rPr lang="en-US" altLang="en-US" dirty="0" smtClean="0"/>
              <a:t>: students will maintain a math 3-ring binder this year. They will save examples of their work, including: activities, homework, outlines,  quizzes, and tests. When they  register for high school, they should take the binder with them to show what they have accomplished and </a:t>
            </a:r>
            <a:r>
              <a:rPr lang="en-US" altLang="en-US" b="1" dirty="0" smtClean="0"/>
              <a:t>the quality of work they do</a:t>
            </a:r>
            <a:r>
              <a:rPr lang="en-US" altLang="en-US" dirty="0" smtClean="0"/>
              <a:t>.</a:t>
            </a:r>
          </a:p>
          <a:p>
            <a:pPr eaLnBrk="1" hangingPunct="1"/>
            <a:endParaRPr lang="en-US" altLang="en-US" dirty="0" smtClean="0"/>
          </a:p>
        </p:txBody>
      </p:sp>
      <p:pic>
        <p:nvPicPr>
          <p:cNvPr id="2" name="Picture 1" descr="Math Playground- Area a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514600"/>
            <a:ext cx="2133600" cy="762000"/>
          </a:xfrm>
          <a:prstGeom prst="rect">
            <a:avLst/>
          </a:prstGeom>
        </p:spPr>
      </p:pic>
    </p:spTree>
    <p:extLst>
      <p:ext uri="{BB962C8B-B14F-4D97-AF65-F5344CB8AC3E}">
        <p14:creationId xmlns:p14="http://schemas.microsoft.com/office/powerpoint/2010/main" val="3591790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Attention Parents!</a:t>
            </a:r>
            <a:endParaRPr lang="en-US" dirty="0"/>
          </a:p>
        </p:txBody>
      </p:sp>
      <p:sp>
        <p:nvSpPr>
          <p:cNvPr id="3" name="Content Placeholder 2"/>
          <p:cNvSpPr>
            <a:spLocks noGrp="1"/>
          </p:cNvSpPr>
          <p:nvPr>
            <p:ph idx="1"/>
          </p:nvPr>
        </p:nvSpPr>
        <p:spPr/>
        <p:txBody>
          <a:bodyPr>
            <a:normAutofit lnSpcReduction="10000"/>
          </a:bodyPr>
          <a:lstStyle/>
          <a:p>
            <a:r>
              <a:rPr lang="en-US" dirty="0" smtClean="0"/>
              <a:t>Neatness, Organization and following directions are important.</a:t>
            </a:r>
          </a:p>
          <a:p>
            <a:r>
              <a:rPr lang="en-US" dirty="0" smtClean="0"/>
              <a:t>Please check student work on a regular basis and emphasize quality.</a:t>
            </a:r>
          </a:p>
          <a:p>
            <a:r>
              <a:rPr lang="en-US" dirty="0" smtClean="0"/>
              <a:t>It is a good practice for you to check their homework, tests and vocabulary.</a:t>
            </a:r>
          </a:p>
          <a:p>
            <a:r>
              <a:rPr lang="en-US" dirty="0" smtClean="0"/>
              <a:t>Help them see math in the real world: shopping, paying bill, taxes, tipping, interest rates, etc.</a:t>
            </a:r>
            <a:endParaRPr lang="en-US" dirty="0"/>
          </a:p>
        </p:txBody>
      </p:sp>
      <p:pic>
        <p:nvPicPr>
          <p:cNvPr id="4" name="Picture 3" descr="Stick Figure Family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666109"/>
            <a:ext cx="1938338" cy="1547519"/>
          </a:xfrm>
          <a:prstGeom prst="rect">
            <a:avLst/>
          </a:prstGeom>
        </p:spPr>
      </p:pic>
    </p:spTree>
    <p:extLst>
      <p:ext uri="{BB962C8B-B14F-4D97-AF65-F5344CB8AC3E}">
        <p14:creationId xmlns:p14="http://schemas.microsoft.com/office/powerpoint/2010/main" val="1744955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a:t>
            </a:r>
            <a:endParaRPr lang="en-US" dirty="0"/>
          </a:p>
        </p:txBody>
      </p:sp>
      <p:sp>
        <p:nvSpPr>
          <p:cNvPr id="3" name="Content Placeholder 2"/>
          <p:cNvSpPr>
            <a:spLocks noGrp="1"/>
          </p:cNvSpPr>
          <p:nvPr>
            <p:ph idx="1"/>
          </p:nvPr>
        </p:nvSpPr>
        <p:spPr/>
        <p:txBody>
          <a:bodyPr/>
          <a:lstStyle/>
          <a:p>
            <a:r>
              <a:rPr lang="en-US" dirty="0" smtClean="0"/>
              <a:t>During the school year, students will have the opportunity to complete a number of activities and tasks to improve their “understanding” of math concepts.</a:t>
            </a:r>
            <a:endParaRPr lang="en-US" dirty="0"/>
          </a:p>
        </p:txBody>
      </p:sp>
      <p:pic>
        <p:nvPicPr>
          <p:cNvPr id="4" name="Picture 3" descr="http://www.math.cmu.edu/~handron/problems/math-problem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962400"/>
            <a:ext cx="2076450" cy="2133600"/>
          </a:xfrm>
          <a:prstGeom prst="rect">
            <a:avLst/>
          </a:prstGeom>
        </p:spPr>
      </p:pic>
    </p:spTree>
    <p:extLst>
      <p:ext uri="{BB962C8B-B14F-4D97-AF65-F5344CB8AC3E}">
        <p14:creationId xmlns:p14="http://schemas.microsoft.com/office/powerpoint/2010/main" val="3891679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 student needs help…</a:t>
            </a:r>
            <a:endParaRPr lang="en-US" dirty="0"/>
          </a:p>
        </p:txBody>
      </p:sp>
      <p:sp>
        <p:nvSpPr>
          <p:cNvPr id="3" name="Content Placeholder 2"/>
          <p:cNvSpPr>
            <a:spLocks noGrp="1"/>
          </p:cNvSpPr>
          <p:nvPr>
            <p:ph idx="1"/>
          </p:nvPr>
        </p:nvSpPr>
        <p:spPr/>
        <p:txBody>
          <a:bodyPr>
            <a:normAutofit fontScale="92500"/>
          </a:bodyPr>
          <a:lstStyle/>
          <a:p>
            <a:r>
              <a:rPr lang="en-US" dirty="0" smtClean="0"/>
              <a:t>It is important that the parent, student, and teacher work together for success.</a:t>
            </a:r>
          </a:p>
          <a:p>
            <a:r>
              <a:rPr lang="en-US" dirty="0" smtClean="0"/>
              <a:t>Please check homework, tests grades, etc.</a:t>
            </a:r>
          </a:p>
          <a:p>
            <a:r>
              <a:rPr lang="en-US" dirty="0" smtClean="0"/>
              <a:t>If your child is having difficulty, please contact me as soon as possible</a:t>
            </a:r>
          </a:p>
          <a:p>
            <a:r>
              <a:rPr lang="en-US" dirty="0" smtClean="0"/>
              <a:t>The earlier we define a weakness, the better chance we have to correct it.</a:t>
            </a:r>
          </a:p>
          <a:p>
            <a:r>
              <a:rPr lang="en-US" dirty="0" smtClean="0"/>
              <a:t>Math Resources: Khan Academy.org., IXL through school</a:t>
            </a:r>
            <a:endParaRPr lang="en-US" dirty="0"/>
          </a:p>
        </p:txBody>
      </p:sp>
      <p:pic>
        <p:nvPicPr>
          <p:cNvPr id="4" name="Picture 3" descr="Help button by jhnri4 - Help button, in the shape of a Staples &quot;Eas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22771"/>
            <a:ext cx="1575023" cy="1321050"/>
          </a:xfrm>
          <a:prstGeom prst="rect">
            <a:avLst/>
          </a:prstGeom>
        </p:spPr>
      </p:pic>
    </p:spTree>
    <p:extLst>
      <p:ext uri="{BB962C8B-B14F-4D97-AF65-F5344CB8AC3E}">
        <p14:creationId xmlns:p14="http://schemas.microsoft.com/office/powerpoint/2010/main" val="3858141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2018-2019</a:t>
            </a:r>
            <a:br>
              <a:rPr lang="en-US" dirty="0" smtClean="0"/>
            </a:br>
            <a:r>
              <a:rPr lang="en-US" dirty="0" smtClean="0"/>
              <a:t>MMXVIII-MMXIX</a:t>
            </a:r>
            <a:endParaRPr lang="en-US" dirty="0"/>
          </a:p>
        </p:txBody>
      </p:sp>
      <p:sp>
        <p:nvSpPr>
          <p:cNvPr id="3" name="Content Placeholder 2"/>
          <p:cNvSpPr>
            <a:spLocks noGrp="1"/>
          </p:cNvSpPr>
          <p:nvPr>
            <p:ph idx="1"/>
          </p:nvPr>
        </p:nvSpPr>
        <p:spPr/>
        <p:txBody>
          <a:bodyPr/>
          <a:lstStyle/>
          <a:p>
            <a:r>
              <a:rPr lang="en-US" dirty="0" smtClean="0"/>
              <a:t>It is going to be a great – fun – year in Math!!</a:t>
            </a:r>
            <a:endParaRPr lang="en-US" dirty="0"/>
          </a:p>
        </p:txBody>
      </p:sp>
      <p:pic>
        <p:nvPicPr>
          <p:cNvPr id="4" name="Picture 3" descr="great_year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127" y="3458632"/>
            <a:ext cx="4852212" cy="2476500"/>
          </a:xfrm>
          <a:prstGeom prst="rect">
            <a:avLst/>
          </a:prstGeom>
        </p:spPr>
      </p:pic>
    </p:spTree>
    <p:extLst>
      <p:ext uri="{BB962C8B-B14F-4D97-AF65-F5344CB8AC3E}">
        <p14:creationId xmlns:p14="http://schemas.microsoft.com/office/powerpoint/2010/main" val="3926947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z="3600" dirty="0"/>
              <a:t>7</a:t>
            </a:r>
            <a:r>
              <a:rPr lang="en-US" sz="3600" baseline="30000" dirty="0"/>
              <a:t>th</a:t>
            </a:r>
            <a:r>
              <a:rPr lang="en-US" sz="3600" dirty="0"/>
              <a:t> and 8</a:t>
            </a:r>
            <a:r>
              <a:rPr lang="en-US" sz="3600" baseline="30000" dirty="0"/>
              <a:t>th</a:t>
            </a:r>
            <a:r>
              <a:rPr lang="en-US" sz="3600" dirty="0"/>
              <a:t> Grade </a:t>
            </a:r>
            <a:r>
              <a:rPr lang="en-US" sz="3600" dirty="0" smtClean="0"/>
              <a:t/>
            </a:r>
            <a:br>
              <a:rPr lang="en-US" sz="3600" dirty="0" smtClean="0"/>
            </a:br>
            <a:r>
              <a:rPr lang="en-US" sz="5400" b="1" dirty="0" smtClean="0"/>
              <a:t>Social Studies</a:t>
            </a:r>
            <a:endParaRPr lang="en-US" sz="5400" b="1" dirty="0"/>
          </a:p>
        </p:txBody>
      </p:sp>
      <p:sp>
        <p:nvSpPr>
          <p:cNvPr id="40963" name="Subtitle 2"/>
          <p:cNvSpPr>
            <a:spLocks noGrp="1"/>
          </p:cNvSpPr>
          <p:nvPr>
            <p:ph type="subTitle" idx="1"/>
          </p:nvPr>
        </p:nvSpPr>
        <p:spPr/>
        <p:txBody>
          <a:bodyPr>
            <a:normAutofit/>
          </a:bodyPr>
          <a:lstStyle/>
          <a:p>
            <a:pPr eaLnBrk="1" hangingPunct="1"/>
            <a:r>
              <a:rPr lang="en-US" altLang="en-US" sz="3600" dirty="0" smtClean="0">
                <a:solidFill>
                  <a:schemeClr val="tx1"/>
                </a:solidFill>
              </a:rPr>
              <a:t>Mrs. Simon</a:t>
            </a:r>
          </a:p>
        </p:txBody>
      </p:sp>
    </p:spTree>
    <p:extLst>
      <p:ext uri="{BB962C8B-B14F-4D97-AF65-F5344CB8AC3E}">
        <p14:creationId xmlns:p14="http://schemas.microsoft.com/office/powerpoint/2010/main" val="41316102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eaLnBrk="1" fontAlgn="auto" hangingPunct="1">
              <a:spcAft>
                <a:spcPts val="0"/>
              </a:spcAft>
              <a:defRPr/>
            </a:pPr>
            <a:r>
              <a:rPr lang="en-US" dirty="0" smtClean="0"/>
              <a:t>Grading	</a:t>
            </a:r>
          </a:p>
        </p:txBody>
      </p:sp>
      <p:sp>
        <p:nvSpPr>
          <p:cNvPr id="41987" name="Content Placeholder 2"/>
          <p:cNvSpPr>
            <a:spLocks noGrp="1"/>
          </p:cNvSpPr>
          <p:nvPr>
            <p:ph sz="half" idx="2"/>
          </p:nvPr>
        </p:nvSpPr>
        <p:spPr/>
        <p:txBody>
          <a:bodyPr/>
          <a:lstStyle/>
          <a:p>
            <a:pPr eaLnBrk="1" hangingPunct="1"/>
            <a:r>
              <a:rPr lang="en-US" altLang="en-US" dirty="0" smtClean="0"/>
              <a:t>Homework/Practice</a:t>
            </a:r>
          </a:p>
          <a:p>
            <a:pPr eaLnBrk="1" hangingPunct="1"/>
            <a:r>
              <a:rPr lang="en-US" altLang="en-US" dirty="0" smtClean="0"/>
              <a:t>Classwork/Journal</a:t>
            </a:r>
          </a:p>
          <a:p>
            <a:pPr eaLnBrk="1" hangingPunct="1"/>
            <a:r>
              <a:rPr lang="en-US" altLang="en-US" dirty="0" smtClean="0"/>
              <a:t>Quizzes/Tests</a:t>
            </a:r>
          </a:p>
          <a:p>
            <a:pPr eaLnBrk="1" hangingPunct="1"/>
            <a:r>
              <a:rPr lang="en-US" altLang="en-US" dirty="0" smtClean="0"/>
              <a:t>Projects/Current Events</a:t>
            </a:r>
          </a:p>
        </p:txBody>
      </p:sp>
      <p:sp>
        <p:nvSpPr>
          <p:cNvPr id="41988" name="Content Placeholder 5"/>
          <p:cNvSpPr>
            <a:spLocks noGrp="1"/>
          </p:cNvSpPr>
          <p:nvPr>
            <p:ph sz="quarter" idx="4"/>
          </p:nvPr>
        </p:nvSpPr>
        <p:spPr/>
        <p:txBody>
          <a:bodyPr/>
          <a:lstStyle/>
          <a:p>
            <a:pPr eaLnBrk="1" hangingPunct="1"/>
            <a:r>
              <a:rPr lang="en-US" altLang="en-US" dirty="0" smtClean="0"/>
              <a:t>20%</a:t>
            </a:r>
          </a:p>
          <a:p>
            <a:pPr eaLnBrk="1" hangingPunct="1"/>
            <a:r>
              <a:rPr lang="en-US" altLang="en-US" dirty="0" smtClean="0"/>
              <a:t>20%</a:t>
            </a:r>
          </a:p>
          <a:p>
            <a:pPr eaLnBrk="1" hangingPunct="1"/>
            <a:r>
              <a:rPr lang="en-US" altLang="en-US" dirty="0" smtClean="0"/>
              <a:t>30%</a:t>
            </a:r>
          </a:p>
          <a:p>
            <a:pPr eaLnBrk="1" hangingPunct="1"/>
            <a:r>
              <a:rPr lang="en-US" altLang="en-US" dirty="0" smtClean="0"/>
              <a:t>30%</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561" y="609600"/>
            <a:ext cx="2891053" cy="1730502"/>
          </a:xfrm>
          <a:prstGeom prst="rect">
            <a:avLst/>
          </a:prstGeom>
        </p:spPr>
      </p:pic>
    </p:spTree>
    <p:extLst>
      <p:ext uri="{BB962C8B-B14F-4D97-AF65-F5344CB8AC3E}">
        <p14:creationId xmlns:p14="http://schemas.microsoft.com/office/powerpoint/2010/main" val="3515100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577" y="1143000"/>
            <a:ext cx="7086600" cy="5539978"/>
          </a:xfrm>
          <a:prstGeom prst="rect">
            <a:avLst/>
          </a:prstGeom>
          <a:noFill/>
        </p:spPr>
        <p:txBody>
          <a:bodyPr wrap="square" rtlCol="0">
            <a:spAutoFit/>
          </a:bodyPr>
          <a:lstStyle/>
          <a:p>
            <a:pPr algn="ctr"/>
            <a:r>
              <a:rPr lang="en-US" sz="3200" b="1" dirty="0" smtClean="0"/>
              <a:t>Types of Essays</a:t>
            </a:r>
          </a:p>
          <a:p>
            <a:pPr algn="ctr"/>
            <a:endParaRPr lang="en-US" sz="2800" b="1" dirty="0" smtClean="0"/>
          </a:p>
          <a:p>
            <a:pPr marL="457200" indent="-457200">
              <a:buFont typeface="Arial"/>
              <a:buChar char="•"/>
            </a:pPr>
            <a:r>
              <a:rPr lang="en-US" sz="2800" dirty="0" smtClean="0"/>
              <a:t>Narrative- Tells a Story</a:t>
            </a:r>
          </a:p>
          <a:p>
            <a:pPr marL="457200" indent="-457200">
              <a:buFont typeface="Arial"/>
              <a:buChar char="•"/>
            </a:pPr>
            <a:r>
              <a:rPr lang="en-US" sz="2800" dirty="0" smtClean="0"/>
              <a:t>Expository- Seeks to explain</a:t>
            </a:r>
          </a:p>
          <a:p>
            <a:pPr marL="457200" indent="-457200">
              <a:buFont typeface="Arial"/>
              <a:buChar char="•"/>
            </a:pPr>
            <a:r>
              <a:rPr lang="en-US" sz="2800" dirty="0" smtClean="0"/>
              <a:t>Argumentative- Paired with the Debates</a:t>
            </a:r>
          </a:p>
          <a:p>
            <a:pPr marL="457200" indent="-457200">
              <a:buFont typeface="Arial"/>
              <a:buChar char="•"/>
            </a:pPr>
            <a:r>
              <a:rPr lang="en-US" sz="2800" dirty="0" smtClean="0"/>
              <a:t>Research Paper- Use multiple outlets to look for research and put together a cohesive paper</a:t>
            </a:r>
          </a:p>
          <a:p>
            <a:pPr marL="457200" indent="-457200">
              <a:buFont typeface="Arial"/>
              <a:buChar char="•"/>
            </a:pPr>
            <a:endParaRPr lang="en-US" sz="2800" b="1" dirty="0" smtClean="0"/>
          </a:p>
          <a:p>
            <a:endParaRPr lang="en-US" dirty="0"/>
          </a:p>
          <a:p>
            <a:endParaRPr lang="en-US" dirty="0"/>
          </a:p>
          <a:p>
            <a:endParaRPr lang="en-US"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588765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sz="quarter"/>
          </p:nvPr>
        </p:nvSpPr>
        <p:spPr>
          <a:xfrm>
            <a:off x="-423232" y="285750"/>
            <a:ext cx="8229600" cy="1384300"/>
          </a:xfrm>
        </p:spPr>
        <p:txBody>
          <a:bodyPr/>
          <a:lstStyle/>
          <a:p>
            <a:pPr eaLnBrk="1" fontAlgn="auto" hangingPunct="1">
              <a:spcAft>
                <a:spcPts val="0"/>
              </a:spcAft>
              <a:defRPr/>
            </a:pPr>
            <a:r>
              <a:rPr lang="en-US" sz="4800" u="sng" dirty="0" smtClean="0"/>
              <a:t>7</a:t>
            </a:r>
            <a:r>
              <a:rPr lang="en-US" sz="4800" u="sng" baseline="30000" dirty="0" smtClean="0"/>
              <a:t>th</a:t>
            </a:r>
            <a:r>
              <a:rPr lang="en-US" sz="4800" u="sng" dirty="0" smtClean="0"/>
              <a:t> Grade Curriculum</a:t>
            </a:r>
          </a:p>
        </p:txBody>
      </p:sp>
      <p:sp>
        <p:nvSpPr>
          <p:cNvPr id="104451" name="Rectangle 3"/>
          <p:cNvSpPr>
            <a:spLocks noGrp="1" noChangeArrowheads="1"/>
          </p:cNvSpPr>
          <p:nvPr>
            <p:ph sz="quarter" idx="1"/>
          </p:nvPr>
        </p:nvSpPr>
        <p:spPr>
          <a:xfrm>
            <a:off x="685800" y="1541860"/>
            <a:ext cx="4038600" cy="2265549"/>
          </a:xfrm>
        </p:spPr>
        <p:txBody>
          <a:bodyPr rtlCol="0">
            <a:normAutofit/>
          </a:bodyPr>
          <a:lstStyle/>
          <a:p>
            <a:pPr eaLnBrk="1" fontAlgn="auto" hangingPunct="1">
              <a:spcAft>
                <a:spcPts val="0"/>
              </a:spcAft>
              <a:buFont typeface="Wingdings" panose="05000000000000000000" pitchFamily="2" charset="2"/>
              <a:buChar char="Ø"/>
              <a:defRPr/>
            </a:pPr>
            <a:r>
              <a:rPr lang="en-US" sz="2800" b="1" u="sng" dirty="0" smtClean="0"/>
              <a:t>First Quarter:</a:t>
            </a:r>
            <a:endParaRPr lang="en-US" sz="3200" b="1" u="sng" dirty="0" smtClean="0"/>
          </a:p>
          <a:p>
            <a:pPr marL="578358" lvl="1" indent="-342900" eaLnBrk="1" fontAlgn="auto" hangingPunct="1">
              <a:spcAft>
                <a:spcPts val="0"/>
              </a:spcAft>
              <a:buClr>
                <a:srgbClr val="92D050"/>
              </a:buClr>
              <a:buFont typeface="Arial" panose="020B0604020202020204" pitchFamily="34" charset="0"/>
              <a:buChar char="•"/>
              <a:defRPr/>
            </a:pPr>
            <a:r>
              <a:rPr lang="en-US" sz="2400" dirty="0" smtClean="0">
                <a:solidFill>
                  <a:schemeClr val="tx1"/>
                </a:solidFill>
              </a:rPr>
              <a:t>US &amp; World Geography</a:t>
            </a:r>
            <a:endParaRPr lang="en-US" sz="2800" dirty="0" smtClean="0">
              <a:solidFill>
                <a:schemeClr val="tx1"/>
              </a:solidFill>
            </a:endParaRPr>
          </a:p>
          <a:p>
            <a:pPr marL="578358" lvl="1" indent="-342900" eaLnBrk="1" fontAlgn="auto" hangingPunct="1">
              <a:spcAft>
                <a:spcPts val="0"/>
              </a:spcAft>
              <a:buClr>
                <a:srgbClr val="92D050"/>
              </a:buClr>
              <a:buFont typeface="Arial" panose="020B0604020202020204" pitchFamily="34" charset="0"/>
              <a:buChar char="•"/>
              <a:defRPr/>
            </a:pPr>
            <a:r>
              <a:rPr lang="en-US" sz="2400" dirty="0" smtClean="0">
                <a:solidFill>
                  <a:schemeClr val="tx1"/>
                </a:solidFill>
              </a:rPr>
              <a:t>Physical Geography</a:t>
            </a:r>
          </a:p>
        </p:txBody>
      </p:sp>
      <p:sp>
        <p:nvSpPr>
          <p:cNvPr id="43012" name="Rectangle 4"/>
          <p:cNvSpPr>
            <a:spLocks noGrp="1" noChangeArrowheads="1"/>
          </p:cNvSpPr>
          <p:nvPr>
            <p:ph sz="quarter" idx="2"/>
          </p:nvPr>
        </p:nvSpPr>
        <p:spPr>
          <a:xfrm>
            <a:off x="4495800" y="1530343"/>
            <a:ext cx="4038600" cy="2355858"/>
          </a:xfrm>
        </p:spPr>
        <p:txBody>
          <a:bodyPr>
            <a:normAutofit/>
          </a:bodyPr>
          <a:lstStyle/>
          <a:p>
            <a:pPr eaLnBrk="1" hangingPunct="1">
              <a:buFont typeface="Wingdings" panose="05000000000000000000" pitchFamily="2" charset="2"/>
              <a:buChar char="Ø"/>
            </a:pPr>
            <a:r>
              <a:rPr lang="en-US" altLang="en-US" b="1" u="sng" dirty="0" smtClean="0"/>
              <a:t>Second Quarter:</a:t>
            </a:r>
          </a:p>
          <a:p>
            <a:pPr lvl="1" eaLnBrk="1" hangingPunct="1"/>
            <a:r>
              <a:rPr lang="en-US" altLang="en-US" sz="2400" dirty="0" smtClean="0"/>
              <a:t>Civil War</a:t>
            </a:r>
          </a:p>
          <a:p>
            <a:pPr lvl="1" eaLnBrk="1" hangingPunct="1"/>
            <a:r>
              <a:rPr lang="en-US" altLang="en-US" sz="2400" dirty="0" smtClean="0"/>
              <a:t>Reconstruction</a:t>
            </a:r>
          </a:p>
        </p:txBody>
      </p:sp>
      <p:sp>
        <p:nvSpPr>
          <p:cNvPr id="43013" name="Rectangle 5"/>
          <p:cNvSpPr>
            <a:spLocks noGrp="1" noChangeArrowheads="1"/>
          </p:cNvSpPr>
          <p:nvPr>
            <p:ph sz="quarter" idx="3"/>
          </p:nvPr>
        </p:nvSpPr>
        <p:spPr>
          <a:xfrm>
            <a:off x="762000" y="3494558"/>
            <a:ext cx="4191000" cy="2768706"/>
          </a:xfrm>
        </p:spPr>
        <p:txBody>
          <a:bodyPr>
            <a:noAutofit/>
          </a:bodyPr>
          <a:lstStyle/>
          <a:p>
            <a:pPr eaLnBrk="1" hangingPunct="1">
              <a:spcBef>
                <a:spcPts val="0"/>
              </a:spcBef>
              <a:spcAft>
                <a:spcPts val="0"/>
              </a:spcAft>
              <a:buFont typeface="Wingdings" panose="05000000000000000000" pitchFamily="2" charset="2"/>
              <a:buChar char="Ø"/>
            </a:pPr>
            <a:r>
              <a:rPr lang="en-US" altLang="en-US" b="1" u="sng" dirty="0" smtClean="0"/>
              <a:t>Third Quarter:</a:t>
            </a:r>
          </a:p>
          <a:p>
            <a:pPr lvl="1">
              <a:spcBef>
                <a:spcPts val="0"/>
              </a:spcBef>
              <a:spcAft>
                <a:spcPts val="0"/>
              </a:spcAft>
            </a:pPr>
            <a:r>
              <a:rPr lang="en-US" altLang="en-US" sz="2400" dirty="0" smtClean="0"/>
              <a:t>Gilded </a:t>
            </a:r>
            <a:r>
              <a:rPr lang="en-US" altLang="en-US" sz="2400" dirty="0"/>
              <a:t>Age</a:t>
            </a:r>
          </a:p>
          <a:p>
            <a:pPr lvl="2">
              <a:spcBef>
                <a:spcPts val="0"/>
              </a:spcBef>
              <a:spcAft>
                <a:spcPts val="0"/>
              </a:spcAft>
            </a:pPr>
            <a:r>
              <a:rPr lang="en-US" altLang="en-US" sz="2000" dirty="0" smtClean="0"/>
              <a:t>1</a:t>
            </a:r>
            <a:r>
              <a:rPr lang="en-US" altLang="en-US" sz="2000" baseline="30000" dirty="0" smtClean="0"/>
              <a:t>st</a:t>
            </a:r>
            <a:r>
              <a:rPr lang="en-US" altLang="en-US" sz="2000" dirty="0" smtClean="0"/>
              <a:t> and 2</a:t>
            </a:r>
            <a:r>
              <a:rPr lang="en-US" altLang="en-US" sz="2000" baseline="30000" dirty="0" smtClean="0"/>
              <a:t>nd</a:t>
            </a:r>
            <a:r>
              <a:rPr lang="en-US" altLang="en-US" sz="2000" dirty="0" smtClean="0"/>
              <a:t> Industrial Revolution</a:t>
            </a:r>
          </a:p>
          <a:p>
            <a:pPr lvl="2">
              <a:spcBef>
                <a:spcPts val="0"/>
              </a:spcBef>
              <a:spcAft>
                <a:spcPts val="0"/>
              </a:spcAft>
            </a:pPr>
            <a:r>
              <a:rPr lang="en-US" altLang="en-US" sz="2000" dirty="0" smtClean="0"/>
              <a:t>Immigration </a:t>
            </a:r>
          </a:p>
          <a:p>
            <a:pPr lvl="2">
              <a:spcBef>
                <a:spcPts val="0"/>
              </a:spcBef>
              <a:spcAft>
                <a:spcPts val="0"/>
              </a:spcAft>
            </a:pPr>
            <a:r>
              <a:rPr lang="en-US" altLang="en-US" sz="2000" dirty="0" smtClean="0"/>
              <a:t>Progressive Movement</a:t>
            </a:r>
          </a:p>
          <a:p>
            <a:pPr lvl="2">
              <a:spcBef>
                <a:spcPts val="0"/>
              </a:spcBef>
              <a:spcAft>
                <a:spcPts val="0"/>
              </a:spcAft>
            </a:pPr>
            <a:r>
              <a:rPr lang="en-US" altLang="en-US" sz="2000" dirty="0" smtClean="0"/>
              <a:t>Imperialism </a:t>
            </a:r>
          </a:p>
          <a:p>
            <a:pPr lvl="1" eaLnBrk="1" hangingPunct="1">
              <a:spcBef>
                <a:spcPts val="0"/>
              </a:spcBef>
              <a:spcAft>
                <a:spcPts val="0"/>
              </a:spcAft>
            </a:pPr>
            <a:r>
              <a:rPr lang="en-US" altLang="en-US" sz="2400" dirty="0" smtClean="0"/>
              <a:t>WWI</a:t>
            </a:r>
          </a:p>
        </p:txBody>
      </p:sp>
      <p:sp>
        <p:nvSpPr>
          <p:cNvPr id="51206" name="Rectangle 6"/>
          <p:cNvSpPr>
            <a:spLocks noGrp="1" noChangeArrowheads="1"/>
          </p:cNvSpPr>
          <p:nvPr>
            <p:ph sz="quarter" idx="4"/>
          </p:nvPr>
        </p:nvSpPr>
        <p:spPr>
          <a:xfrm>
            <a:off x="4610100" y="3494558"/>
            <a:ext cx="4038600" cy="2455855"/>
          </a:xfrm>
        </p:spPr>
        <p:txBody>
          <a:bodyPr>
            <a:normAutofit fontScale="40000" lnSpcReduction="20000"/>
          </a:bodyPr>
          <a:lstStyle/>
          <a:p>
            <a:pPr eaLnBrk="1" fontAlgn="auto" hangingPunct="1">
              <a:spcAft>
                <a:spcPts val="0"/>
              </a:spcAft>
              <a:buFont typeface="Wingdings" panose="05000000000000000000" pitchFamily="2" charset="2"/>
              <a:buChar char="Ø"/>
              <a:defRPr/>
            </a:pPr>
            <a:r>
              <a:rPr lang="en-US" sz="5100" b="1" u="sng" dirty="0" smtClean="0"/>
              <a:t>Fourth Quarter:</a:t>
            </a:r>
          </a:p>
          <a:p>
            <a:pPr marL="578358" lvl="1" indent="-342900" eaLnBrk="1" fontAlgn="auto" hangingPunct="1">
              <a:spcAft>
                <a:spcPts val="0"/>
              </a:spcAft>
              <a:buFont typeface="Arial" panose="020B0604020202020204" pitchFamily="34" charset="0"/>
              <a:buChar char="•"/>
              <a:defRPr/>
            </a:pPr>
            <a:r>
              <a:rPr lang="en-US" sz="7000" dirty="0" smtClean="0">
                <a:solidFill>
                  <a:schemeClr val="tx1"/>
                </a:solidFill>
              </a:rPr>
              <a:t>1920’s</a:t>
            </a:r>
          </a:p>
          <a:p>
            <a:pPr marL="578358" lvl="1" indent="-342900" eaLnBrk="1" fontAlgn="auto" hangingPunct="1">
              <a:spcAft>
                <a:spcPts val="0"/>
              </a:spcAft>
              <a:buFont typeface="Arial" panose="020B0604020202020204" pitchFamily="34" charset="0"/>
              <a:buChar char="•"/>
              <a:defRPr/>
            </a:pPr>
            <a:r>
              <a:rPr lang="en-US" sz="7000" dirty="0" smtClean="0">
                <a:solidFill>
                  <a:schemeClr val="tx1"/>
                </a:solidFill>
              </a:rPr>
              <a:t>Great Depression</a:t>
            </a:r>
          </a:p>
          <a:p>
            <a:pPr marL="578358" lvl="1" indent="-342900" eaLnBrk="1" fontAlgn="auto" hangingPunct="1">
              <a:spcAft>
                <a:spcPts val="0"/>
              </a:spcAft>
              <a:buFont typeface="Arial" panose="020B0604020202020204" pitchFamily="34" charset="0"/>
              <a:buChar char="•"/>
              <a:defRPr/>
            </a:pPr>
            <a:r>
              <a:rPr lang="en-US" sz="7000" dirty="0" smtClean="0">
                <a:solidFill>
                  <a:schemeClr val="tx1"/>
                </a:solidFill>
              </a:rPr>
              <a:t>Economics</a:t>
            </a:r>
          </a:p>
          <a:p>
            <a:pPr marL="578358" lvl="1" indent="-342900" eaLnBrk="1" fontAlgn="auto" hangingPunct="1">
              <a:spcAft>
                <a:spcPts val="0"/>
              </a:spcAft>
              <a:buFont typeface="Arial" panose="020B0604020202020204" pitchFamily="34" charset="0"/>
              <a:buChar char="•"/>
              <a:defRPr/>
            </a:pPr>
            <a:r>
              <a:rPr lang="en-US" sz="7000" dirty="0" smtClean="0">
                <a:solidFill>
                  <a:schemeClr val="tx1"/>
                </a:solidFill>
              </a:rPr>
              <a:t>Personal Finance</a:t>
            </a:r>
          </a:p>
          <a:p>
            <a:pPr marL="274320" indent="-274320" eaLnBrk="1" fontAlgn="auto" hangingPunct="1">
              <a:spcAft>
                <a:spcPts val="0"/>
              </a:spcAft>
              <a:buFont typeface="Wingdings 2"/>
              <a:buNone/>
              <a:defRPr/>
            </a:pPr>
            <a:r>
              <a:rPr lang="en-US" i="1" dirty="0" smtClean="0"/>
              <a:t/>
            </a:r>
            <a:br>
              <a:rPr lang="en-US" i="1" dirty="0" smtClean="0"/>
            </a:br>
            <a:endParaRPr lang="en-US" sz="36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700" y="724694"/>
            <a:ext cx="1373399" cy="1890712"/>
          </a:xfrm>
          <a:prstGeom prst="rect">
            <a:avLst/>
          </a:prstGeom>
        </p:spPr>
      </p:pic>
    </p:spTree>
    <p:extLst>
      <p:ext uri="{BB962C8B-B14F-4D97-AF65-F5344CB8AC3E}">
        <p14:creationId xmlns:p14="http://schemas.microsoft.com/office/powerpoint/2010/main" val="34655126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a:spLocks noGrp="1" noChangeArrowheads="1"/>
          </p:cNvSpPr>
          <p:nvPr>
            <p:ph type="title" sz="quarter"/>
          </p:nvPr>
        </p:nvSpPr>
        <p:spPr>
          <a:xfrm>
            <a:off x="-228600" y="183587"/>
            <a:ext cx="8229600" cy="1384300"/>
          </a:xfrm>
        </p:spPr>
        <p:txBody>
          <a:bodyPr/>
          <a:lstStyle/>
          <a:p>
            <a:pPr eaLnBrk="1" fontAlgn="auto" hangingPunct="1">
              <a:spcAft>
                <a:spcPts val="0"/>
              </a:spcAft>
              <a:defRPr/>
            </a:pPr>
            <a:r>
              <a:rPr lang="en-US" sz="4800" u="sng" dirty="0" smtClean="0"/>
              <a:t>8</a:t>
            </a:r>
            <a:r>
              <a:rPr lang="en-US" sz="4800" u="sng" baseline="30000" dirty="0" smtClean="0"/>
              <a:t>th</a:t>
            </a:r>
            <a:r>
              <a:rPr lang="en-US" sz="4800" u="sng" dirty="0" smtClean="0"/>
              <a:t> Grade Curriculum</a:t>
            </a:r>
          </a:p>
        </p:txBody>
      </p:sp>
      <p:sp>
        <p:nvSpPr>
          <p:cNvPr id="100361" name="Rectangle 9"/>
          <p:cNvSpPr>
            <a:spLocks noGrp="1" noChangeArrowheads="1"/>
          </p:cNvSpPr>
          <p:nvPr>
            <p:ph sz="quarter" idx="1"/>
          </p:nvPr>
        </p:nvSpPr>
        <p:spPr>
          <a:xfrm>
            <a:off x="667898" y="1498600"/>
            <a:ext cx="4038600" cy="2514600"/>
          </a:xfrm>
        </p:spPr>
        <p:txBody>
          <a:bodyPr rtlCol="0">
            <a:normAutofit/>
          </a:bodyPr>
          <a:lstStyle/>
          <a:p>
            <a:pPr eaLnBrk="1" fontAlgn="auto" hangingPunct="1">
              <a:spcAft>
                <a:spcPts val="0"/>
              </a:spcAft>
              <a:buFont typeface="Wingdings" panose="05000000000000000000" pitchFamily="2" charset="2"/>
              <a:buChar char="Ø"/>
              <a:defRPr/>
            </a:pPr>
            <a:r>
              <a:rPr lang="en-US" b="1" u="sng" dirty="0" smtClean="0"/>
              <a:t>First Quarter:</a:t>
            </a:r>
          </a:p>
          <a:p>
            <a:pPr marL="578358" lvl="1" indent="-342900" eaLnBrk="1" fontAlgn="auto" hangingPunct="1">
              <a:spcAft>
                <a:spcPts val="0"/>
              </a:spcAft>
              <a:buFont typeface="Arial" panose="020B0604020202020204" pitchFamily="34" charset="0"/>
              <a:buChar char="•"/>
              <a:defRPr/>
            </a:pPr>
            <a:r>
              <a:rPr lang="en-US" sz="2400" dirty="0" smtClean="0">
                <a:solidFill>
                  <a:schemeClr val="tx1"/>
                </a:solidFill>
              </a:rPr>
              <a:t>American Revolution</a:t>
            </a:r>
          </a:p>
          <a:p>
            <a:pPr marL="578358" lvl="1" indent="-342900" eaLnBrk="1" fontAlgn="auto" hangingPunct="1">
              <a:spcAft>
                <a:spcPts val="0"/>
              </a:spcAft>
              <a:buFont typeface="Arial" panose="020B0604020202020204" pitchFamily="34" charset="0"/>
              <a:buChar char="•"/>
              <a:defRPr/>
            </a:pPr>
            <a:r>
              <a:rPr lang="en-US" sz="2400" dirty="0" smtClean="0">
                <a:solidFill>
                  <a:schemeClr val="tx1"/>
                </a:solidFill>
              </a:rPr>
              <a:t>Birth of a New Nation</a:t>
            </a:r>
          </a:p>
          <a:p>
            <a:pPr marL="578358" lvl="1" indent="-342900" eaLnBrk="1" fontAlgn="auto" hangingPunct="1">
              <a:spcAft>
                <a:spcPts val="0"/>
              </a:spcAft>
              <a:buFont typeface="Arial" panose="020B0604020202020204" pitchFamily="34" charset="0"/>
              <a:buChar char="•"/>
              <a:defRPr/>
            </a:pPr>
            <a:r>
              <a:rPr lang="en-US" sz="2400" dirty="0" smtClean="0">
                <a:solidFill>
                  <a:schemeClr val="tx1"/>
                </a:solidFill>
              </a:rPr>
              <a:t>Government</a:t>
            </a:r>
          </a:p>
        </p:txBody>
      </p:sp>
      <p:sp>
        <p:nvSpPr>
          <p:cNvPr id="44036" name="Rectangle 10"/>
          <p:cNvSpPr>
            <a:spLocks noGrp="1" noChangeArrowheads="1"/>
          </p:cNvSpPr>
          <p:nvPr>
            <p:ph sz="quarter" idx="2"/>
          </p:nvPr>
        </p:nvSpPr>
        <p:spPr>
          <a:xfrm>
            <a:off x="4000500" y="1451206"/>
            <a:ext cx="4038600" cy="2519363"/>
          </a:xfrm>
        </p:spPr>
        <p:txBody>
          <a:bodyPr>
            <a:normAutofit/>
          </a:bodyPr>
          <a:lstStyle/>
          <a:p>
            <a:pPr eaLnBrk="1" hangingPunct="1">
              <a:buFont typeface="Wingdings" panose="05000000000000000000" pitchFamily="2" charset="2"/>
              <a:buChar char="Ø"/>
            </a:pPr>
            <a:r>
              <a:rPr lang="en-US" altLang="en-US" b="1" u="sng" dirty="0" smtClean="0"/>
              <a:t>Second Quarter:</a:t>
            </a:r>
          </a:p>
          <a:p>
            <a:pPr lvl="1" eaLnBrk="1" hangingPunct="1"/>
            <a:r>
              <a:rPr lang="en-US" altLang="en-US" sz="2400" dirty="0" smtClean="0"/>
              <a:t>3 Branches of Gov. study</a:t>
            </a:r>
          </a:p>
          <a:p>
            <a:pPr lvl="1" eaLnBrk="1" hangingPunct="1"/>
            <a:r>
              <a:rPr lang="en-US" altLang="en-US" sz="2400" b="1" dirty="0" smtClean="0">
                <a:effectLst>
                  <a:outerShdw blurRad="38100" dist="38100" dir="2700000" algn="tl">
                    <a:srgbClr val="000000">
                      <a:alpha val="43137"/>
                    </a:srgbClr>
                  </a:outerShdw>
                </a:effectLst>
              </a:rPr>
              <a:t>Constitution Test</a:t>
            </a:r>
          </a:p>
        </p:txBody>
      </p:sp>
      <p:sp>
        <p:nvSpPr>
          <p:cNvPr id="44037" name="Rectangle 11"/>
          <p:cNvSpPr>
            <a:spLocks noGrp="1" noChangeArrowheads="1"/>
          </p:cNvSpPr>
          <p:nvPr>
            <p:ph sz="quarter" idx="3"/>
          </p:nvPr>
        </p:nvSpPr>
        <p:spPr>
          <a:xfrm>
            <a:off x="705998" y="3766113"/>
            <a:ext cx="4038600" cy="3124200"/>
          </a:xfrm>
        </p:spPr>
        <p:txBody>
          <a:bodyPr>
            <a:normAutofit/>
          </a:bodyPr>
          <a:lstStyle/>
          <a:p>
            <a:pPr eaLnBrk="1" hangingPunct="1">
              <a:buFont typeface="Wingdings" panose="05000000000000000000" pitchFamily="2" charset="2"/>
              <a:buChar char="Ø"/>
            </a:pPr>
            <a:r>
              <a:rPr lang="en-US" altLang="en-US" sz="2800" b="1" u="sng" dirty="0" smtClean="0"/>
              <a:t>Third Quarter:</a:t>
            </a:r>
          </a:p>
          <a:p>
            <a:pPr lvl="1" eaLnBrk="1" hangingPunct="1">
              <a:spcBef>
                <a:spcPts val="0"/>
              </a:spcBef>
              <a:spcAft>
                <a:spcPts val="0"/>
              </a:spcAft>
            </a:pPr>
            <a:r>
              <a:rPr lang="en-US" altLang="en-US" sz="2800" dirty="0" smtClean="0"/>
              <a:t>WWII</a:t>
            </a:r>
          </a:p>
          <a:p>
            <a:pPr lvl="1" eaLnBrk="1" hangingPunct="1">
              <a:spcBef>
                <a:spcPts val="0"/>
              </a:spcBef>
              <a:spcAft>
                <a:spcPts val="0"/>
              </a:spcAft>
            </a:pPr>
            <a:r>
              <a:rPr lang="en-US" altLang="en-US" sz="2800" dirty="0" smtClean="0"/>
              <a:t>Holocaust</a:t>
            </a:r>
          </a:p>
          <a:p>
            <a:pPr lvl="1" eaLnBrk="1" hangingPunct="1">
              <a:spcBef>
                <a:spcPts val="0"/>
              </a:spcBef>
              <a:spcAft>
                <a:spcPts val="0"/>
              </a:spcAft>
            </a:pPr>
            <a:r>
              <a:rPr lang="en-US" altLang="en-US" sz="2800" dirty="0" smtClean="0"/>
              <a:t>Cold War</a:t>
            </a:r>
          </a:p>
          <a:p>
            <a:pPr lvl="1" eaLnBrk="1" hangingPunct="1">
              <a:spcBef>
                <a:spcPts val="0"/>
              </a:spcBef>
              <a:spcAft>
                <a:spcPts val="0"/>
              </a:spcAft>
            </a:pPr>
            <a:r>
              <a:rPr lang="en-US" altLang="en-US" sz="2800" dirty="0" smtClean="0"/>
              <a:t>Korean War</a:t>
            </a:r>
          </a:p>
        </p:txBody>
      </p:sp>
      <p:sp>
        <p:nvSpPr>
          <p:cNvPr id="52230" name="Rectangle 12"/>
          <p:cNvSpPr>
            <a:spLocks noGrp="1" noChangeArrowheads="1"/>
          </p:cNvSpPr>
          <p:nvPr>
            <p:ph sz="quarter" idx="4"/>
          </p:nvPr>
        </p:nvSpPr>
        <p:spPr>
          <a:xfrm>
            <a:off x="4648200" y="3810000"/>
            <a:ext cx="4038600" cy="3048000"/>
          </a:xfrm>
        </p:spPr>
        <p:txBody>
          <a:bodyPr>
            <a:normAutofit fontScale="77500" lnSpcReduction="20000"/>
          </a:bodyPr>
          <a:lstStyle/>
          <a:p>
            <a:pPr eaLnBrk="1" fontAlgn="auto" hangingPunct="1">
              <a:spcAft>
                <a:spcPts val="0"/>
              </a:spcAft>
              <a:buFont typeface="Wingdings" panose="05000000000000000000" pitchFamily="2" charset="2"/>
              <a:buChar char="Ø"/>
              <a:defRPr/>
            </a:pPr>
            <a:r>
              <a:rPr lang="en-US" sz="2600" b="1" u="sng" dirty="0" smtClean="0"/>
              <a:t>Fourth Quarter:</a:t>
            </a:r>
          </a:p>
          <a:p>
            <a:pPr marL="578358" lvl="1" indent="-342900" eaLnBrk="1" fontAlgn="auto" hangingPunct="1">
              <a:spcAft>
                <a:spcPts val="0"/>
              </a:spcAft>
              <a:buFont typeface="Arial" panose="020B0604020202020204" pitchFamily="34" charset="0"/>
              <a:buChar char="•"/>
              <a:defRPr/>
            </a:pPr>
            <a:r>
              <a:rPr lang="en-US" sz="2600" dirty="0" smtClean="0">
                <a:solidFill>
                  <a:schemeClr val="tx1"/>
                </a:solidFill>
              </a:rPr>
              <a:t>Vietnam</a:t>
            </a:r>
          </a:p>
          <a:p>
            <a:pPr marL="578358" lvl="1" indent="-342900" eaLnBrk="1" fontAlgn="auto" hangingPunct="1">
              <a:spcAft>
                <a:spcPts val="0"/>
              </a:spcAft>
              <a:buFont typeface="Arial" panose="020B0604020202020204" pitchFamily="34" charset="0"/>
              <a:buChar char="•"/>
              <a:defRPr/>
            </a:pPr>
            <a:r>
              <a:rPr lang="en-US" sz="2600" dirty="0" smtClean="0">
                <a:solidFill>
                  <a:schemeClr val="tx1"/>
                </a:solidFill>
              </a:rPr>
              <a:t>Civil Rights Movement</a:t>
            </a:r>
          </a:p>
          <a:p>
            <a:pPr marL="578358" lvl="1" indent="-342900" eaLnBrk="1" fontAlgn="auto" hangingPunct="1">
              <a:spcAft>
                <a:spcPts val="0"/>
              </a:spcAft>
              <a:buFont typeface="Arial" panose="020B0604020202020204" pitchFamily="34" charset="0"/>
              <a:buChar char="•"/>
              <a:defRPr/>
            </a:pPr>
            <a:r>
              <a:rPr lang="en-US" sz="2600" dirty="0" smtClean="0">
                <a:solidFill>
                  <a:schemeClr val="tx1"/>
                </a:solidFill>
              </a:rPr>
              <a:t>1960’s – 2000’s</a:t>
            </a:r>
          </a:p>
          <a:p>
            <a:pPr marL="578358" lvl="1" indent="-342900" eaLnBrk="1" fontAlgn="auto" hangingPunct="1">
              <a:spcAft>
                <a:spcPts val="0"/>
              </a:spcAft>
              <a:buFont typeface="Arial" panose="020B0604020202020204" pitchFamily="34" charset="0"/>
              <a:buChar char="•"/>
              <a:defRPr/>
            </a:pPr>
            <a:r>
              <a:rPr lang="en-US" sz="2600" dirty="0" smtClean="0">
                <a:solidFill>
                  <a:schemeClr val="tx1"/>
                </a:solidFill>
              </a:rPr>
              <a:t>Kennedy – Obama</a:t>
            </a:r>
          </a:p>
          <a:p>
            <a:pPr marL="578358" lvl="1" indent="-342900" eaLnBrk="1" fontAlgn="auto" hangingPunct="1">
              <a:spcAft>
                <a:spcPts val="0"/>
              </a:spcAft>
              <a:buFont typeface="Arial" panose="020B0604020202020204" pitchFamily="34" charset="0"/>
              <a:buChar char="•"/>
              <a:defRPr/>
            </a:pPr>
            <a:r>
              <a:rPr lang="en-US" sz="2600" dirty="0" smtClean="0">
                <a:solidFill>
                  <a:schemeClr val="tx1"/>
                </a:solidFill>
              </a:rPr>
              <a:t>“We Didn’t Start the Fire”</a:t>
            </a:r>
          </a:p>
          <a:p>
            <a:pPr marL="578358" lvl="1" indent="-342900" eaLnBrk="1" fontAlgn="auto" hangingPunct="1">
              <a:spcAft>
                <a:spcPts val="0"/>
              </a:spcAft>
              <a:buFont typeface="Arial" panose="020B0604020202020204" pitchFamily="34" charset="0"/>
              <a:buChar char="•"/>
              <a:defRPr/>
            </a:pPr>
            <a:r>
              <a:rPr lang="en-US" sz="2600" i="1" dirty="0" smtClean="0">
                <a:solidFill>
                  <a:schemeClr val="tx1"/>
                </a:solidFill>
              </a:rPr>
              <a:t>WDSTF Museum </a:t>
            </a:r>
            <a:endParaRPr lang="en-US" sz="2600" dirty="0" smtClean="0">
              <a:solidFill>
                <a:schemeClr val="tx1"/>
              </a:solidFill>
            </a:endParaRPr>
          </a:p>
          <a:p>
            <a:pPr marL="274320" indent="-274320" eaLnBrk="1" fontAlgn="auto" hangingPunct="1">
              <a:spcAft>
                <a:spcPts val="0"/>
              </a:spcAft>
              <a:buFont typeface="Wingdings 2" panose="05020102010507070707" pitchFamily="18" charset="2"/>
              <a:buNone/>
              <a:defRPr/>
            </a:pPr>
            <a:r>
              <a:rPr lang="en-US" i="1" dirty="0" smtClean="0"/>
              <a:t/>
            </a:r>
            <a:br>
              <a:rPr lang="en-US" i="1" dirty="0" smtClean="0"/>
            </a:br>
            <a:endParaRPr lang="en-US" sz="36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710887"/>
            <a:ext cx="1524000" cy="1782535"/>
          </a:xfrm>
          <a:prstGeom prst="rect">
            <a:avLst/>
          </a:prstGeom>
        </p:spPr>
      </p:pic>
    </p:spTree>
    <p:extLst>
      <p:ext uri="{BB962C8B-B14F-4D97-AF65-F5344CB8AC3E}">
        <p14:creationId xmlns:p14="http://schemas.microsoft.com/office/powerpoint/2010/main" val="4257380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19100" y="342900"/>
            <a:ext cx="8305800" cy="1485900"/>
          </a:xfrm>
        </p:spPr>
        <p:txBody>
          <a:bodyPr>
            <a:normAutofit/>
          </a:bodyPr>
          <a:lstStyle/>
          <a:p>
            <a:pPr eaLnBrk="1" fontAlgn="auto" hangingPunct="1">
              <a:spcAft>
                <a:spcPts val="0"/>
              </a:spcAft>
              <a:defRPr/>
            </a:pPr>
            <a:r>
              <a:rPr lang="en-US" b="1" u="sng" dirty="0" smtClean="0"/>
              <a:t>Content is taught using Reading and Writing</a:t>
            </a:r>
          </a:p>
        </p:txBody>
      </p:sp>
      <p:sp>
        <p:nvSpPr>
          <p:cNvPr id="45059" name="Text Placeholder 3"/>
          <p:cNvSpPr>
            <a:spLocks noGrp="1"/>
          </p:cNvSpPr>
          <p:nvPr>
            <p:ph type="body" idx="1"/>
          </p:nvPr>
        </p:nvSpPr>
        <p:spPr>
          <a:xfrm>
            <a:off x="685800" y="1828800"/>
            <a:ext cx="4038600" cy="457200"/>
          </a:xfrm>
          <a:ln>
            <a:miter lim="800000"/>
            <a:headEnd/>
            <a:tailEnd/>
          </a:ln>
        </p:spPr>
        <p:txBody>
          <a:bodyPr/>
          <a:lstStyle/>
          <a:p>
            <a:pPr eaLnBrk="1" hangingPunct="1"/>
            <a:r>
              <a:rPr lang="en-US" altLang="en-US" sz="2800" dirty="0" smtClean="0"/>
              <a:t>Reading Comprehension</a:t>
            </a:r>
          </a:p>
        </p:txBody>
      </p:sp>
      <p:sp>
        <p:nvSpPr>
          <p:cNvPr id="53252" name="Content Placeholder 4"/>
          <p:cNvSpPr>
            <a:spLocks noGrp="1"/>
          </p:cNvSpPr>
          <p:nvPr>
            <p:ph sz="half" idx="2"/>
          </p:nvPr>
        </p:nvSpPr>
        <p:spPr>
          <a:xfrm>
            <a:off x="722982" y="2405368"/>
            <a:ext cx="3772818" cy="4114800"/>
          </a:xfrm>
        </p:spPr>
        <p:txBody>
          <a:bodyPr>
            <a:normAutofit/>
          </a:bodyPr>
          <a:lstStyle/>
          <a:p>
            <a:pPr eaLnBrk="1" fontAlgn="auto" hangingPunct="1">
              <a:spcAft>
                <a:spcPts val="0"/>
              </a:spcAft>
              <a:buFont typeface="Arial" panose="020B0604020202020204" pitchFamily="34" charset="0"/>
              <a:buChar char="•"/>
              <a:defRPr/>
            </a:pPr>
            <a:r>
              <a:rPr lang="en-US" dirty="0" smtClean="0"/>
              <a:t>Students must be able to show where they found their answer in the texts (provide evidence)</a:t>
            </a:r>
          </a:p>
          <a:p>
            <a:pPr eaLnBrk="1" fontAlgn="auto" hangingPunct="1">
              <a:spcAft>
                <a:spcPts val="0"/>
              </a:spcAft>
              <a:buFont typeface="Arial" panose="020B0604020202020204" pitchFamily="34" charset="0"/>
              <a:buChar char="•"/>
              <a:defRPr/>
            </a:pPr>
            <a:r>
              <a:rPr lang="en-US" dirty="0" smtClean="0"/>
              <a:t>They do this by </a:t>
            </a:r>
            <a:r>
              <a:rPr lang="en-US" dirty="0"/>
              <a:t>highlighting</a:t>
            </a:r>
            <a:r>
              <a:rPr lang="en-US" dirty="0" smtClean="0"/>
              <a:t> where they found it or giving the page and paragraph number.</a:t>
            </a:r>
          </a:p>
        </p:txBody>
      </p:sp>
      <p:sp>
        <p:nvSpPr>
          <p:cNvPr id="45060" name="Text Placeholder 5"/>
          <p:cNvSpPr>
            <a:spLocks noGrp="1"/>
          </p:cNvSpPr>
          <p:nvPr>
            <p:ph type="body" sz="quarter" idx="3"/>
          </p:nvPr>
        </p:nvSpPr>
        <p:spPr>
          <a:xfrm>
            <a:off x="5622925" y="1828800"/>
            <a:ext cx="3521075" cy="457200"/>
          </a:xfrm>
          <a:ln>
            <a:miter lim="800000"/>
            <a:headEnd/>
            <a:tailEnd/>
          </a:ln>
        </p:spPr>
        <p:txBody>
          <a:bodyPr/>
          <a:lstStyle/>
          <a:p>
            <a:pPr eaLnBrk="1" hangingPunct="1"/>
            <a:r>
              <a:rPr lang="en-US" altLang="en-US" sz="4000" dirty="0" smtClean="0"/>
              <a:t>Writing</a:t>
            </a:r>
          </a:p>
        </p:txBody>
      </p:sp>
      <p:sp>
        <p:nvSpPr>
          <p:cNvPr id="45062" name="Content Placeholder 6"/>
          <p:cNvSpPr>
            <a:spLocks noGrp="1"/>
          </p:cNvSpPr>
          <p:nvPr>
            <p:ph sz="quarter" idx="4"/>
          </p:nvPr>
        </p:nvSpPr>
        <p:spPr>
          <a:xfrm>
            <a:off x="4458629" y="2368584"/>
            <a:ext cx="4041775" cy="4530725"/>
          </a:xfrm>
        </p:spPr>
        <p:txBody>
          <a:bodyPr>
            <a:normAutofit/>
          </a:bodyPr>
          <a:lstStyle/>
          <a:p>
            <a:pPr eaLnBrk="1" hangingPunct="1"/>
            <a:r>
              <a:rPr lang="en-US" altLang="en-US" sz="2800" dirty="0" smtClean="0"/>
              <a:t>All students must restate their answers in complete sentences.</a:t>
            </a:r>
          </a:p>
          <a:p>
            <a:pPr eaLnBrk="1" hangingPunct="1"/>
            <a:r>
              <a:rPr lang="en-US" altLang="en-US" sz="2800" dirty="0" smtClean="0"/>
              <a:t>Every exam has at least 3 short essay responses, most quizzes will too.</a:t>
            </a:r>
          </a:p>
        </p:txBody>
      </p:sp>
    </p:spTree>
    <p:extLst>
      <p:ext uri="{BB962C8B-B14F-4D97-AF65-F5344CB8AC3E}">
        <p14:creationId xmlns:p14="http://schemas.microsoft.com/office/powerpoint/2010/main" val="37589080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sz="quarter"/>
          </p:nvPr>
        </p:nvSpPr>
        <p:spPr>
          <a:xfrm>
            <a:off x="-2057400" y="573952"/>
            <a:ext cx="8229600" cy="1384300"/>
          </a:xfrm>
        </p:spPr>
        <p:txBody>
          <a:bodyPr/>
          <a:lstStyle/>
          <a:p>
            <a:pPr eaLnBrk="1" fontAlgn="auto" hangingPunct="1">
              <a:spcAft>
                <a:spcPts val="0"/>
              </a:spcAft>
              <a:defRPr/>
            </a:pPr>
            <a:r>
              <a:rPr lang="en-US" u="sng" dirty="0" smtClean="0"/>
              <a:t>Assignments</a:t>
            </a:r>
          </a:p>
        </p:txBody>
      </p:sp>
      <p:sp>
        <p:nvSpPr>
          <p:cNvPr id="46083" name="Content Placeholder 2"/>
          <p:cNvSpPr>
            <a:spLocks noGrp="1"/>
          </p:cNvSpPr>
          <p:nvPr>
            <p:ph sz="quarter" idx="1"/>
          </p:nvPr>
        </p:nvSpPr>
        <p:spPr>
          <a:xfrm>
            <a:off x="609600" y="1904082"/>
            <a:ext cx="4419600" cy="2286000"/>
          </a:xfrm>
        </p:spPr>
        <p:txBody>
          <a:bodyPr>
            <a:normAutofit/>
          </a:bodyPr>
          <a:lstStyle/>
          <a:p>
            <a:pPr eaLnBrk="1" hangingPunct="1">
              <a:buFont typeface="Wingdings" panose="05000000000000000000" pitchFamily="2" charset="2"/>
              <a:buChar char="Ø"/>
            </a:pPr>
            <a:r>
              <a:rPr lang="en-US" altLang="en-US" dirty="0" smtClean="0"/>
              <a:t>Homework: </a:t>
            </a:r>
          </a:p>
          <a:p>
            <a:pPr lvl="1">
              <a:buFont typeface="Arial" panose="020B0604020202020204" pitchFamily="34" charset="0"/>
              <a:buChar char="•"/>
            </a:pPr>
            <a:r>
              <a:rPr lang="en-US" altLang="en-US" dirty="0" smtClean="0"/>
              <a:t>These are normally worksheets we start in class and are finished at home</a:t>
            </a:r>
          </a:p>
        </p:txBody>
      </p:sp>
      <p:sp>
        <p:nvSpPr>
          <p:cNvPr id="3" name="Content Placeholder 2"/>
          <p:cNvSpPr>
            <a:spLocks noGrp="1"/>
          </p:cNvSpPr>
          <p:nvPr>
            <p:ph sz="quarter" idx="2"/>
          </p:nvPr>
        </p:nvSpPr>
        <p:spPr>
          <a:xfrm>
            <a:off x="5029200" y="1958252"/>
            <a:ext cx="4038600" cy="1981200"/>
          </a:xfrm>
        </p:spPr>
        <p:txBody>
          <a:bodyPr/>
          <a:lstStyle/>
          <a:p>
            <a:pPr>
              <a:buFont typeface="Wingdings" panose="05000000000000000000" pitchFamily="2" charset="2"/>
              <a:buChar char="Ø"/>
            </a:pPr>
            <a:r>
              <a:rPr lang="en-US" dirty="0" smtClean="0"/>
              <a:t>Quizzes</a:t>
            </a:r>
          </a:p>
          <a:p>
            <a:pPr lvl="1"/>
            <a:r>
              <a:rPr lang="en-US" dirty="0" smtClean="0"/>
              <a:t>Multiple choice/Matching</a:t>
            </a:r>
          </a:p>
          <a:p>
            <a:pPr lvl="1"/>
            <a:r>
              <a:rPr lang="en-US" dirty="0" smtClean="0"/>
              <a:t>Short Essay Answer</a:t>
            </a:r>
            <a:endParaRPr lang="en-US" dirty="0"/>
          </a:p>
        </p:txBody>
      </p:sp>
      <p:sp>
        <p:nvSpPr>
          <p:cNvPr id="4" name="Content Placeholder 3"/>
          <p:cNvSpPr>
            <a:spLocks noGrp="1"/>
          </p:cNvSpPr>
          <p:nvPr>
            <p:ph sz="quarter" idx="3"/>
          </p:nvPr>
        </p:nvSpPr>
        <p:spPr>
          <a:xfrm>
            <a:off x="672947" y="4289230"/>
            <a:ext cx="4038600" cy="2209800"/>
          </a:xfrm>
        </p:spPr>
        <p:txBody>
          <a:bodyPr>
            <a:normAutofit/>
          </a:bodyPr>
          <a:lstStyle/>
          <a:p>
            <a:pPr>
              <a:buFont typeface="Wingdings" panose="05000000000000000000" pitchFamily="2" charset="2"/>
              <a:buChar char="Ø"/>
            </a:pPr>
            <a:r>
              <a:rPr lang="en-US" dirty="0" smtClean="0"/>
              <a:t>Projects:</a:t>
            </a:r>
          </a:p>
          <a:p>
            <a:pPr lvl="1"/>
            <a:r>
              <a:rPr lang="en-US" dirty="0" smtClean="0"/>
              <a:t>Timelines (2 a year)</a:t>
            </a:r>
          </a:p>
          <a:p>
            <a:pPr lvl="1"/>
            <a:r>
              <a:rPr lang="en-US" dirty="0" smtClean="0"/>
              <a:t>Presentations</a:t>
            </a:r>
          </a:p>
          <a:p>
            <a:pPr lvl="1"/>
            <a:r>
              <a:rPr lang="en-US" dirty="0" smtClean="0"/>
              <a:t>Current Events</a:t>
            </a:r>
          </a:p>
        </p:txBody>
      </p:sp>
      <p:sp>
        <p:nvSpPr>
          <p:cNvPr id="5" name="Content Placeholder 4"/>
          <p:cNvSpPr>
            <a:spLocks noGrp="1"/>
          </p:cNvSpPr>
          <p:nvPr>
            <p:ph sz="quarter" idx="4"/>
          </p:nvPr>
        </p:nvSpPr>
        <p:spPr>
          <a:xfrm>
            <a:off x="4711547" y="4284822"/>
            <a:ext cx="4038600" cy="1981200"/>
          </a:xfrm>
        </p:spPr>
        <p:txBody>
          <a:bodyPr>
            <a:normAutofit/>
          </a:bodyPr>
          <a:lstStyle/>
          <a:p>
            <a:pPr>
              <a:buFont typeface="Wingdings" panose="05000000000000000000" pitchFamily="2" charset="2"/>
              <a:buChar char="Ø"/>
            </a:pPr>
            <a:r>
              <a:rPr lang="en-US" dirty="0" smtClean="0"/>
              <a:t>Exams</a:t>
            </a:r>
          </a:p>
          <a:p>
            <a:pPr lvl="1"/>
            <a:r>
              <a:rPr lang="en-US" dirty="0" smtClean="0"/>
              <a:t>Multiple Choice/Matching</a:t>
            </a:r>
          </a:p>
          <a:p>
            <a:pPr lvl="1"/>
            <a:r>
              <a:rPr lang="en-US" dirty="0" smtClean="0"/>
              <a:t>True/False</a:t>
            </a:r>
          </a:p>
          <a:p>
            <a:pPr lvl="1"/>
            <a:r>
              <a:rPr lang="en-US" dirty="0" smtClean="0"/>
              <a:t>At least 3 short essays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439151"/>
            <a:ext cx="1384594" cy="1251233"/>
          </a:xfrm>
          <a:prstGeom prst="rect">
            <a:avLst/>
          </a:prstGeom>
        </p:spPr>
      </p:pic>
      <p:sp>
        <p:nvSpPr>
          <p:cNvPr id="6" name="TextBox 5"/>
          <p:cNvSpPr txBox="1"/>
          <p:nvPr/>
        </p:nvSpPr>
        <p:spPr>
          <a:xfrm>
            <a:off x="4267200" y="923652"/>
            <a:ext cx="4191000" cy="830997"/>
          </a:xfrm>
          <a:prstGeom prst="rect">
            <a:avLst/>
          </a:prstGeom>
          <a:noFill/>
        </p:spPr>
        <p:txBody>
          <a:bodyPr wrap="square" rtlCol="0">
            <a:spAutoFit/>
          </a:bodyPr>
          <a:lstStyle/>
          <a:p>
            <a:pPr>
              <a:buFont typeface="Arial" panose="020B0604020202020204" pitchFamily="34" charset="0"/>
              <a:buChar char="•"/>
            </a:pPr>
            <a:r>
              <a:rPr lang="en-US" altLang="en-US" sz="2400" b="1" u="sng" dirty="0" smtClean="0">
                <a:effectLst>
                  <a:outerShdw blurRad="38100" dist="38100" dir="2700000" algn="tl">
                    <a:srgbClr val="000000">
                      <a:alpha val="43137"/>
                    </a:srgbClr>
                  </a:outerShdw>
                </a:effectLst>
              </a:rPr>
              <a:t>We </a:t>
            </a:r>
            <a:r>
              <a:rPr lang="en-US" altLang="en-US" sz="2400" b="1" u="sng" dirty="0">
                <a:effectLst>
                  <a:outerShdw blurRad="38100" dist="38100" dir="2700000" algn="tl">
                    <a:srgbClr val="000000">
                      <a:alpha val="43137"/>
                    </a:srgbClr>
                  </a:outerShdw>
                </a:effectLst>
              </a:rPr>
              <a:t>DO NOT accept late work.  </a:t>
            </a:r>
          </a:p>
        </p:txBody>
      </p:sp>
    </p:spTree>
    <p:extLst>
      <p:ext uri="{BB962C8B-B14F-4D97-AF65-F5344CB8AC3E}">
        <p14:creationId xmlns:p14="http://schemas.microsoft.com/office/powerpoint/2010/main" val="2676328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sz="quarter"/>
          </p:nvPr>
        </p:nvSpPr>
        <p:spPr>
          <a:xfrm>
            <a:off x="914400" y="655199"/>
            <a:ext cx="8229600" cy="1384300"/>
          </a:xfrm>
        </p:spPr>
        <p:txBody>
          <a:bodyPr/>
          <a:lstStyle/>
          <a:p>
            <a:pPr algn="l" eaLnBrk="1" fontAlgn="auto" hangingPunct="1">
              <a:spcAft>
                <a:spcPts val="0"/>
              </a:spcAft>
              <a:defRPr/>
            </a:pPr>
            <a:r>
              <a:rPr lang="en-US" u="sng" dirty="0" smtClean="0"/>
              <a:t>Class activities</a:t>
            </a:r>
          </a:p>
        </p:txBody>
      </p:sp>
      <p:sp>
        <p:nvSpPr>
          <p:cNvPr id="3" name="Content Placeholder 2"/>
          <p:cNvSpPr>
            <a:spLocks noGrp="1"/>
          </p:cNvSpPr>
          <p:nvPr>
            <p:ph sz="quarter" idx="1"/>
          </p:nvPr>
        </p:nvSpPr>
        <p:spPr>
          <a:xfrm>
            <a:off x="533400" y="2062737"/>
            <a:ext cx="4038600" cy="1981200"/>
          </a:xfrm>
        </p:spPr>
        <p:txBody>
          <a:bodyPr rtlCol="0">
            <a:normAutofit/>
          </a:bodyPr>
          <a:lstStyle/>
          <a:p>
            <a:pPr eaLnBrk="1" fontAlgn="auto" hangingPunct="1">
              <a:spcAft>
                <a:spcPts val="0"/>
              </a:spcAft>
              <a:buFont typeface="Wingdings" panose="05000000000000000000" pitchFamily="2" charset="2"/>
              <a:buChar char="Ø"/>
              <a:defRPr/>
            </a:pPr>
            <a:r>
              <a:rPr lang="en-US" dirty="0" smtClean="0"/>
              <a:t>We will </a:t>
            </a:r>
            <a:r>
              <a:rPr lang="en-US" i="1" dirty="0" smtClean="0">
                <a:effectLst>
                  <a:outerShdw blurRad="38100" dist="38100" dir="2700000" algn="tl">
                    <a:srgbClr val="000000">
                      <a:alpha val="43137"/>
                    </a:srgbClr>
                  </a:outerShdw>
                </a:effectLst>
              </a:rPr>
              <a:t>read</a:t>
            </a:r>
            <a:r>
              <a:rPr lang="en-US" dirty="0" smtClean="0"/>
              <a:t> from the text book and I will </a:t>
            </a:r>
            <a:r>
              <a:rPr lang="en-US" i="1" dirty="0" smtClean="0">
                <a:effectLst>
                  <a:outerShdw blurRad="38100" dist="38100" dir="2700000" algn="tl">
                    <a:srgbClr val="000000">
                      <a:alpha val="43137"/>
                    </a:srgbClr>
                  </a:outerShdw>
                </a:effectLst>
              </a:rPr>
              <a:t>lecture</a:t>
            </a:r>
            <a:r>
              <a:rPr lang="en-US" dirty="0" smtClean="0"/>
              <a:t> which helps prepare for high school and beyond.</a:t>
            </a:r>
          </a:p>
        </p:txBody>
      </p:sp>
      <p:sp>
        <p:nvSpPr>
          <p:cNvPr id="4" name="Content Placeholder 3"/>
          <p:cNvSpPr>
            <a:spLocks noGrp="1"/>
          </p:cNvSpPr>
          <p:nvPr>
            <p:ph sz="quarter" idx="2"/>
          </p:nvPr>
        </p:nvSpPr>
        <p:spPr>
          <a:xfrm>
            <a:off x="4394869" y="2085975"/>
            <a:ext cx="4038600" cy="1981200"/>
          </a:xfrm>
        </p:spPr>
        <p:txBody>
          <a:bodyPr>
            <a:normAutofit/>
          </a:bodyPr>
          <a:lstStyle/>
          <a:p>
            <a:pPr>
              <a:buFont typeface="Wingdings" panose="05000000000000000000" pitchFamily="2" charset="2"/>
              <a:buChar char="Ø"/>
            </a:pPr>
            <a:r>
              <a:rPr lang="en-US" sz="2400" dirty="0"/>
              <a:t>Students will </a:t>
            </a:r>
            <a:r>
              <a:rPr lang="en-US" sz="2400" i="1" dirty="0">
                <a:effectLst>
                  <a:outerShdw blurRad="38100" dist="38100" dir="2700000" algn="tl">
                    <a:srgbClr val="000000">
                      <a:alpha val="43137"/>
                    </a:srgbClr>
                  </a:outerShdw>
                </a:effectLst>
              </a:rPr>
              <a:t>analyze primary documents</a:t>
            </a:r>
          </a:p>
          <a:p>
            <a:r>
              <a:rPr lang="en-US" sz="2400" dirty="0"/>
              <a:t>We will </a:t>
            </a:r>
            <a:r>
              <a:rPr lang="en-US" sz="2400" i="1" dirty="0">
                <a:effectLst>
                  <a:outerShdw blurRad="38100" dist="38100" dir="2700000" algn="tl">
                    <a:srgbClr val="000000">
                      <a:alpha val="43137"/>
                    </a:srgbClr>
                  </a:outerShdw>
                </a:effectLst>
              </a:rPr>
              <a:t>analyze poems, writings, cartoons, and </a:t>
            </a:r>
            <a:r>
              <a:rPr lang="en-US" sz="2400" i="1" dirty="0" smtClean="0">
                <a:effectLst>
                  <a:outerShdw blurRad="38100" dist="38100" dir="2700000" algn="tl">
                    <a:srgbClr val="000000">
                      <a:alpha val="43137"/>
                    </a:srgbClr>
                  </a:outerShdw>
                </a:effectLst>
              </a:rPr>
              <a:t>pictures etc.</a:t>
            </a:r>
            <a:endParaRPr lang="en-US" sz="2400" i="1" dirty="0">
              <a:effectLst>
                <a:outerShdw blurRad="38100" dist="38100" dir="2700000" algn="tl">
                  <a:srgbClr val="000000">
                    <a:alpha val="43137"/>
                  </a:srgbClr>
                </a:outerShdw>
              </a:effectLst>
            </a:endParaRPr>
          </a:p>
          <a:p>
            <a:endParaRPr lang="en-US" dirty="0"/>
          </a:p>
        </p:txBody>
      </p:sp>
      <p:sp>
        <p:nvSpPr>
          <p:cNvPr id="5" name="Content Placeholder 4"/>
          <p:cNvSpPr>
            <a:spLocks noGrp="1"/>
          </p:cNvSpPr>
          <p:nvPr>
            <p:ph sz="quarter" idx="3"/>
          </p:nvPr>
        </p:nvSpPr>
        <p:spPr>
          <a:xfrm>
            <a:off x="533400" y="4286307"/>
            <a:ext cx="4038600" cy="1981200"/>
          </a:xfrm>
        </p:spPr>
        <p:txBody>
          <a:bodyPr>
            <a:normAutofit/>
          </a:bodyPr>
          <a:lstStyle/>
          <a:p>
            <a:pPr>
              <a:buFont typeface="Wingdings" panose="05000000000000000000" pitchFamily="2" charset="2"/>
              <a:buChar char="Ø"/>
            </a:pPr>
            <a:r>
              <a:rPr lang="en-US" sz="2400" dirty="0"/>
              <a:t>We will also </a:t>
            </a:r>
            <a:r>
              <a:rPr lang="en-US" sz="2400" i="1" dirty="0">
                <a:effectLst>
                  <a:outerShdw blurRad="38100" dist="38100" dir="2700000" algn="tl">
                    <a:srgbClr val="000000">
                      <a:alpha val="43137"/>
                    </a:srgbClr>
                  </a:outerShdw>
                </a:effectLst>
              </a:rPr>
              <a:t>analyze music</a:t>
            </a:r>
            <a:r>
              <a:rPr lang="en-US" sz="2400" dirty="0"/>
              <a:t> from certain time </a:t>
            </a:r>
            <a:r>
              <a:rPr lang="en-US" sz="2400" dirty="0" smtClean="0"/>
              <a:t>periods.</a:t>
            </a:r>
          </a:p>
          <a:p>
            <a:r>
              <a:rPr lang="en-US" sz="2400" dirty="0" smtClean="0"/>
              <a:t>We will do </a:t>
            </a:r>
            <a:r>
              <a:rPr lang="en-US" sz="2400" i="1" dirty="0" smtClean="0">
                <a:effectLst>
                  <a:outerShdw blurRad="38100" dist="38100" dir="2700000" algn="tl">
                    <a:srgbClr val="000000">
                      <a:alpha val="43137"/>
                    </a:srgbClr>
                  </a:outerShdw>
                </a:effectLst>
              </a:rPr>
              <a:t>historical simulations</a:t>
            </a:r>
            <a:endParaRPr lang="en-US" sz="2400" i="1" dirty="0">
              <a:effectLst>
                <a:outerShdw blurRad="38100" dist="38100" dir="2700000" algn="tl">
                  <a:srgbClr val="000000">
                    <a:alpha val="43137"/>
                  </a:srgbClr>
                </a:outerShdw>
              </a:effectLst>
            </a:endParaRPr>
          </a:p>
          <a:p>
            <a:endParaRPr lang="en-US" dirty="0"/>
          </a:p>
        </p:txBody>
      </p:sp>
      <p:sp>
        <p:nvSpPr>
          <p:cNvPr id="6" name="Content Placeholder 5"/>
          <p:cNvSpPr>
            <a:spLocks noGrp="1"/>
          </p:cNvSpPr>
          <p:nvPr>
            <p:ph sz="quarter" idx="4"/>
          </p:nvPr>
        </p:nvSpPr>
        <p:spPr>
          <a:xfrm>
            <a:off x="4495800" y="4020698"/>
            <a:ext cx="4038600" cy="2438400"/>
          </a:xfrm>
        </p:spPr>
        <p:txBody>
          <a:bodyPr>
            <a:normAutofit/>
          </a:bodyPr>
          <a:lstStyle/>
          <a:p>
            <a:pPr>
              <a:buFont typeface="Wingdings" panose="05000000000000000000" pitchFamily="2" charset="2"/>
              <a:buChar char="Ø"/>
            </a:pPr>
            <a:r>
              <a:rPr lang="en-US" dirty="0"/>
              <a:t>We will </a:t>
            </a:r>
            <a:r>
              <a:rPr lang="en-US" i="1" dirty="0" smtClean="0">
                <a:effectLst>
                  <a:outerShdw blurRad="38100" dist="38100" dir="2700000" algn="tl">
                    <a:srgbClr val="000000">
                      <a:alpha val="43137"/>
                    </a:srgbClr>
                  </a:outerShdw>
                </a:effectLst>
              </a:rPr>
              <a:t>watch historical </a:t>
            </a:r>
            <a:r>
              <a:rPr lang="en-US" i="1" dirty="0">
                <a:effectLst>
                  <a:outerShdw blurRad="38100" dist="38100" dir="2700000" algn="tl">
                    <a:srgbClr val="000000">
                      <a:alpha val="43137"/>
                    </a:srgbClr>
                  </a:outerShdw>
                </a:effectLst>
              </a:rPr>
              <a:t>videos </a:t>
            </a:r>
            <a:r>
              <a:rPr lang="en-US" dirty="0"/>
              <a:t>(mostly from the History Channel and Discovery Education) </a:t>
            </a:r>
            <a:r>
              <a:rPr lang="en-US" dirty="0" smtClean="0"/>
              <a:t>that show actual footage of the historical events</a:t>
            </a:r>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584" y="685799"/>
            <a:ext cx="2128241" cy="1398339"/>
          </a:xfrm>
          <a:prstGeom prst="rect">
            <a:avLst/>
          </a:prstGeom>
        </p:spPr>
      </p:pic>
    </p:spTree>
    <p:extLst>
      <p:ext uri="{BB962C8B-B14F-4D97-AF65-F5344CB8AC3E}">
        <p14:creationId xmlns:p14="http://schemas.microsoft.com/office/powerpoint/2010/main" val="33346110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457200"/>
            <a:ext cx="8153400" cy="1143000"/>
          </a:xfrm>
        </p:spPr>
        <p:txBody>
          <a:bodyPr>
            <a:normAutofit/>
          </a:bodyPr>
          <a:lstStyle/>
          <a:p>
            <a:pPr eaLnBrk="1" fontAlgn="auto" hangingPunct="1">
              <a:spcAft>
                <a:spcPts val="0"/>
              </a:spcAft>
              <a:defRPr/>
            </a:pPr>
            <a:r>
              <a:rPr lang="en-US" u="sng" dirty="0" smtClean="0"/>
              <a:t>Studying for Tests and Quizzes</a:t>
            </a:r>
          </a:p>
        </p:txBody>
      </p:sp>
      <p:sp>
        <p:nvSpPr>
          <p:cNvPr id="51203" name="Content Placeholder 2"/>
          <p:cNvSpPr>
            <a:spLocks noGrp="1"/>
          </p:cNvSpPr>
          <p:nvPr>
            <p:ph idx="1"/>
          </p:nvPr>
        </p:nvSpPr>
        <p:spPr>
          <a:xfrm>
            <a:off x="800100" y="1905000"/>
            <a:ext cx="7543800" cy="5029200"/>
          </a:xfrm>
        </p:spPr>
        <p:txBody>
          <a:bodyPr/>
          <a:lstStyle/>
          <a:p>
            <a:pPr eaLnBrk="1" hangingPunct="1"/>
            <a:r>
              <a:rPr lang="en-US" altLang="en-US" dirty="0" smtClean="0"/>
              <a:t>Students will have </a:t>
            </a:r>
            <a:r>
              <a:rPr lang="en-US" altLang="en-US" b="1" dirty="0" smtClean="0">
                <a:effectLst>
                  <a:outerShdw blurRad="38100" dist="38100" dir="2700000" algn="tl">
                    <a:srgbClr val="000000">
                      <a:alpha val="43137"/>
                    </a:srgbClr>
                  </a:outerShdw>
                </a:effectLst>
              </a:rPr>
              <a:t>EVERYTHING</a:t>
            </a:r>
            <a:r>
              <a:rPr lang="en-US" altLang="en-US" dirty="0" smtClean="0"/>
              <a:t> they need to help them do well on tests and quizzes.</a:t>
            </a:r>
          </a:p>
          <a:p>
            <a:pPr eaLnBrk="1" hangingPunct="1"/>
            <a:r>
              <a:rPr lang="en-US" altLang="en-US" dirty="0" smtClean="0"/>
              <a:t>I give </a:t>
            </a:r>
            <a:r>
              <a:rPr lang="en-US" altLang="en-US" b="1" dirty="0" smtClean="0">
                <a:effectLst>
                  <a:outerShdw blurRad="38100" dist="38100" dir="2700000" algn="tl">
                    <a:srgbClr val="000000">
                      <a:alpha val="43137"/>
                    </a:srgbClr>
                  </a:outerShdw>
                </a:effectLst>
              </a:rPr>
              <a:t>study guides </a:t>
            </a:r>
            <a:r>
              <a:rPr lang="en-US" altLang="en-US" dirty="0" smtClean="0"/>
              <a:t>for all tests (I DO NOT collect them)</a:t>
            </a:r>
          </a:p>
          <a:p>
            <a:pPr eaLnBrk="1" hangingPunct="1"/>
            <a:r>
              <a:rPr lang="en-US" altLang="en-US" dirty="0" smtClean="0"/>
              <a:t>For quizzes I always have them </a:t>
            </a:r>
            <a:r>
              <a:rPr lang="en-US" altLang="en-US" b="1" dirty="0" smtClean="0">
                <a:effectLst>
                  <a:outerShdw blurRad="38100" dist="38100" dir="2700000" algn="tl">
                    <a:srgbClr val="000000">
                      <a:alpha val="43137"/>
                    </a:srgbClr>
                  </a:outerShdw>
                </a:effectLst>
              </a:rPr>
              <a:t>write down exactly what material the quiz covers</a:t>
            </a:r>
            <a:r>
              <a:rPr lang="en-US" altLang="en-US" dirty="0" smtClean="0"/>
              <a:t>.</a:t>
            </a:r>
          </a:p>
          <a:p>
            <a:pPr eaLnBrk="1" hangingPunct="1"/>
            <a:r>
              <a:rPr lang="en-US" altLang="en-US" dirty="0" smtClean="0"/>
              <a:t>They should study all notes (In Journal), review questions (In Journal), and worksheets.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648200"/>
            <a:ext cx="2717165" cy="156759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4996595"/>
            <a:ext cx="1831662" cy="1219200"/>
          </a:xfrm>
          <a:prstGeom prst="rect">
            <a:avLst/>
          </a:prstGeom>
        </p:spPr>
      </p:pic>
    </p:spTree>
    <p:extLst>
      <p:ext uri="{BB962C8B-B14F-4D97-AF65-F5344CB8AC3E}">
        <p14:creationId xmlns:p14="http://schemas.microsoft.com/office/powerpoint/2010/main" val="5956173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066800" y="394312"/>
            <a:ext cx="7239000" cy="1143000"/>
          </a:xfrm>
        </p:spPr>
        <p:txBody>
          <a:bodyPr/>
          <a:lstStyle/>
          <a:p>
            <a:pPr eaLnBrk="1" fontAlgn="auto" hangingPunct="1">
              <a:spcAft>
                <a:spcPts val="0"/>
              </a:spcAft>
              <a:defRPr/>
            </a:pPr>
            <a:r>
              <a:rPr lang="en-US" u="sng" dirty="0" smtClean="0"/>
              <a:t>Simulations</a:t>
            </a:r>
          </a:p>
        </p:txBody>
      </p:sp>
      <p:sp>
        <p:nvSpPr>
          <p:cNvPr id="3" name="Content Placeholder 2"/>
          <p:cNvSpPr>
            <a:spLocks noGrp="1"/>
          </p:cNvSpPr>
          <p:nvPr>
            <p:ph idx="1"/>
          </p:nvPr>
        </p:nvSpPr>
        <p:spPr>
          <a:xfrm>
            <a:off x="571500" y="1143000"/>
            <a:ext cx="8229600" cy="5257800"/>
          </a:xfrm>
        </p:spPr>
        <p:txBody>
          <a:bodyPr rtlCol="0">
            <a:normAutofit/>
          </a:bodyPr>
          <a:lstStyle/>
          <a:p>
            <a:pPr marL="274320" indent="-274320" eaLnBrk="1" fontAlgn="auto" hangingPunct="1">
              <a:spcAft>
                <a:spcPts val="0"/>
              </a:spcAft>
              <a:buFont typeface="Arial" pitchFamily="34" charset="0"/>
              <a:buChar char="•"/>
              <a:defRPr/>
            </a:pPr>
            <a:r>
              <a:rPr lang="en-US" dirty="0" smtClean="0"/>
              <a:t>This is where the students get to experience history.</a:t>
            </a:r>
          </a:p>
          <a:p>
            <a:pPr marL="274320" indent="-274320" eaLnBrk="1" fontAlgn="auto" hangingPunct="1">
              <a:spcAft>
                <a:spcPts val="0"/>
              </a:spcAft>
              <a:buFont typeface="Arial" pitchFamily="34" charset="0"/>
              <a:buChar char="•"/>
              <a:defRPr/>
            </a:pPr>
            <a:r>
              <a:rPr lang="en-US" dirty="0" smtClean="0"/>
              <a:t>Simulations include:</a:t>
            </a:r>
          </a:p>
          <a:p>
            <a:pPr marL="521208" lvl="1" eaLnBrk="1" fontAlgn="auto" hangingPunct="1">
              <a:spcAft>
                <a:spcPts val="0"/>
              </a:spcAft>
              <a:buClr>
                <a:schemeClr val="accent4"/>
              </a:buClr>
              <a:buFont typeface="Arial" pitchFamily="34" charset="0"/>
              <a:buChar char="–"/>
              <a:defRPr/>
            </a:pPr>
            <a:r>
              <a:rPr lang="en-US" dirty="0" smtClean="0">
                <a:solidFill>
                  <a:schemeClr val="tx1"/>
                </a:solidFill>
              </a:rPr>
              <a:t>Historical Debates (8</a:t>
            </a:r>
            <a:r>
              <a:rPr lang="en-US" baseline="30000" dirty="0" smtClean="0">
                <a:solidFill>
                  <a:schemeClr val="tx1"/>
                </a:solidFill>
              </a:rPr>
              <a:t>th</a:t>
            </a:r>
            <a:r>
              <a:rPr lang="en-US" dirty="0" smtClean="0">
                <a:solidFill>
                  <a:schemeClr val="tx1"/>
                </a:solidFill>
              </a:rPr>
              <a:t>) </a:t>
            </a:r>
          </a:p>
          <a:p>
            <a:pPr lvl="1">
              <a:buFont typeface="Arial" pitchFamily="34" charset="0"/>
              <a:buChar char="–"/>
              <a:defRPr/>
            </a:pPr>
            <a:r>
              <a:rPr lang="en-US" dirty="0" smtClean="0">
                <a:solidFill>
                  <a:schemeClr val="tx1"/>
                </a:solidFill>
              </a:rPr>
              <a:t>Code Talkers </a:t>
            </a:r>
            <a:r>
              <a:rPr lang="en-US" dirty="0">
                <a:solidFill>
                  <a:schemeClr val="tx1"/>
                </a:solidFill>
              </a:rPr>
              <a:t>Challenge (8</a:t>
            </a:r>
            <a:r>
              <a:rPr lang="en-US" baseline="30000" dirty="0">
                <a:solidFill>
                  <a:schemeClr val="tx1"/>
                </a:solidFill>
              </a:rPr>
              <a:t>th</a:t>
            </a:r>
            <a:r>
              <a:rPr lang="en-US" dirty="0">
                <a:solidFill>
                  <a:schemeClr val="tx1"/>
                </a:solidFill>
              </a:rPr>
              <a:t>) </a:t>
            </a:r>
            <a:endParaRPr lang="en-US" dirty="0" smtClean="0">
              <a:solidFill>
                <a:schemeClr val="tx1"/>
              </a:solidFill>
            </a:endParaRPr>
          </a:p>
          <a:p>
            <a:pPr lvl="1">
              <a:buFont typeface="Arial" pitchFamily="34" charset="0"/>
              <a:buChar char="–"/>
              <a:defRPr/>
            </a:pPr>
            <a:r>
              <a:rPr lang="en-US" dirty="0" smtClean="0">
                <a:solidFill>
                  <a:schemeClr val="tx1"/>
                </a:solidFill>
              </a:rPr>
              <a:t>Race to </a:t>
            </a:r>
            <a:r>
              <a:rPr lang="en-US" dirty="0">
                <a:solidFill>
                  <a:schemeClr val="tx1"/>
                </a:solidFill>
              </a:rPr>
              <a:t>Space (8</a:t>
            </a:r>
            <a:r>
              <a:rPr lang="en-US" baseline="30000" dirty="0">
                <a:solidFill>
                  <a:schemeClr val="tx1"/>
                </a:solidFill>
              </a:rPr>
              <a:t>th</a:t>
            </a:r>
            <a:r>
              <a:rPr lang="en-US" dirty="0">
                <a:solidFill>
                  <a:schemeClr val="tx1"/>
                </a:solidFill>
              </a:rPr>
              <a:t>) </a:t>
            </a:r>
            <a:endParaRPr lang="en-US" dirty="0" smtClean="0">
              <a:solidFill>
                <a:schemeClr val="tx1"/>
              </a:solidFill>
            </a:endParaRPr>
          </a:p>
          <a:p>
            <a:pPr lvl="1">
              <a:buFont typeface="Arial" pitchFamily="34" charset="0"/>
              <a:buChar char="–"/>
              <a:defRPr/>
            </a:pPr>
            <a:r>
              <a:rPr lang="en-US" dirty="0" smtClean="0">
                <a:solidFill>
                  <a:schemeClr val="tx1"/>
                </a:solidFill>
              </a:rPr>
              <a:t>McCarthyism Communist </a:t>
            </a:r>
            <a:r>
              <a:rPr lang="en-US" dirty="0">
                <a:solidFill>
                  <a:schemeClr val="tx1"/>
                </a:solidFill>
              </a:rPr>
              <a:t>Hunt (8</a:t>
            </a:r>
            <a:r>
              <a:rPr lang="en-US" baseline="30000" dirty="0">
                <a:solidFill>
                  <a:schemeClr val="tx1"/>
                </a:solidFill>
              </a:rPr>
              <a:t>th</a:t>
            </a:r>
            <a:r>
              <a:rPr lang="en-US" dirty="0" smtClean="0">
                <a:solidFill>
                  <a:schemeClr val="tx1"/>
                </a:solidFill>
              </a:rPr>
              <a:t>)</a:t>
            </a:r>
          </a:p>
          <a:p>
            <a:pPr lvl="1">
              <a:buFont typeface="Arial" pitchFamily="34" charset="0"/>
              <a:buChar char="–"/>
              <a:defRPr/>
            </a:pPr>
            <a:r>
              <a:rPr lang="en-US" dirty="0" smtClean="0">
                <a:solidFill>
                  <a:schemeClr val="tx1"/>
                </a:solidFill>
              </a:rPr>
              <a:t>WDSTF Museum </a:t>
            </a:r>
            <a:r>
              <a:rPr lang="en-US" dirty="0">
                <a:solidFill>
                  <a:schemeClr val="tx1"/>
                </a:solidFill>
              </a:rPr>
              <a:t>(8</a:t>
            </a:r>
            <a:r>
              <a:rPr lang="en-US" baseline="30000" dirty="0">
                <a:solidFill>
                  <a:schemeClr val="tx1"/>
                </a:solidFill>
              </a:rPr>
              <a:t>th</a:t>
            </a:r>
            <a:r>
              <a:rPr lang="en-US" dirty="0">
                <a:solidFill>
                  <a:schemeClr val="tx1"/>
                </a:solidFill>
              </a:rPr>
              <a:t>)</a:t>
            </a:r>
            <a:r>
              <a:rPr lang="en-US" dirty="0" smtClean="0">
                <a:solidFill>
                  <a:schemeClr val="tx1"/>
                </a:solidFill>
              </a:rPr>
              <a:t> </a:t>
            </a:r>
          </a:p>
          <a:p>
            <a:pPr lvl="1">
              <a:buFont typeface="Arial" pitchFamily="34" charset="0"/>
              <a:buChar char="–"/>
              <a:defRPr/>
            </a:pPr>
            <a:r>
              <a:rPr lang="en-US" dirty="0" smtClean="0">
                <a:solidFill>
                  <a:schemeClr val="tx1"/>
                </a:solidFill>
              </a:rPr>
              <a:t>Geography Simulation (7</a:t>
            </a:r>
            <a:r>
              <a:rPr lang="en-US" baseline="30000" dirty="0" smtClean="0">
                <a:solidFill>
                  <a:schemeClr val="tx1"/>
                </a:solidFill>
              </a:rPr>
              <a:t>th</a:t>
            </a:r>
            <a:r>
              <a:rPr lang="en-US" dirty="0" smtClean="0">
                <a:solidFill>
                  <a:schemeClr val="tx1"/>
                </a:solidFill>
              </a:rPr>
              <a:t>)</a:t>
            </a:r>
          </a:p>
          <a:p>
            <a:pPr lvl="1">
              <a:buFont typeface="Arial" pitchFamily="34" charset="0"/>
              <a:buChar char="–"/>
              <a:defRPr/>
            </a:pPr>
            <a:r>
              <a:rPr lang="en-US" dirty="0" smtClean="0">
                <a:solidFill>
                  <a:schemeClr val="tx1"/>
                </a:solidFill>
              </a:rPr>
              <a:t>Welcome to Ellis Island</a:t>
            </a:r>
            <a:r>
              <a:rPr lang="en-US" dirty="0">
                <a:solidFill>
                  <a:schemeClr val="tx1"/>
                </a:solidFill>
              </a:rPr>
              <a:t>! </a:t>
            </a:r>
            <a:r>
              <a:rPr lang="en-US" dirty="0" smtClean="0">
                <a:solidFill>
                  <a:schemeClr val="tx1"/>
                </a:solidFill>
              </a:rPr>
              <a:t>(7</a:t>
            </a:r>
            <a:r>
              <a:rPr lang="en-US" baseline="30000" dirty="0" smtClean="0">
                <a:solidFill>
                  <a:schemeClr val="tx1"/>
                </a:solidFill>
              </a:rPr>
              <a:t>th</a:t>
            </a:r>
            <a:r>
              <a:rPr lang="en-US" dirty="0">
                <a:solidFill>
                  <a:schemeClr val="tx1"/>
                </a:solidFill>
              </a:rPr>
              <a:t>) </a:t>
            </a:r>
            <a:endParaRPr lang="en-US" dirty="0" smtClean="0">
              <a:solidFill>
                <a:schemeClr val="tx1"/>
              </a:solidFill>
            </a:endParaRPr>
          </a:p>
          <a:p>
            <a:pPr lvl="1">
              <a:buFont typeface="Arial" pitchFamily="34" charset="0"/>
              <a:buChar char="–"/>
              <a:defRPr/>
            </a:pPr>
            <a:r>
              <a:rPr lang="en-US" dirty="0" smtClean="0">
                <a:solidFill>
                  <a:schemeClr val="tx1"/>
                </a:solidFill>
              </a:rPr>
              <a:t>Assembly Line Simulation </a:t>
            </a:r>
            <a:r>
              <a:rPr lang="en-US" dirty="0">
                <a:solidFill>
                  <a:schemeClr val="tx1"/>
                </a:solidFill>
              </a:rPr>
              <a:t>(7</a:t>
            </a:r>
            <a:r>
              <a:rPr lang="en-US" baseline="30000" dirty="0">
                <a:solidFill>
                  <a:schemeClr val="tx1"/>
                </a:solidFill>
              </a:rPr>
              <a:t>th</a:t>
            </a:r>
            <a:r>
              <a:rPr lang="en-US" dirty="0">
                <a:solidFill>
                  <a:schemeClr val="tx1"/>
                </a:solidFill>
              </a:rPr>
              <a:t>) </a:t>
            </a:r>
          </a:p>
          <a:p>
            <a:pPr lvl="1">
              <a:buFont typeface="Arial" pitchFamily="34" charset="0"/>
              <a:buChar char="–"/>
              <a:defRPr/>
            </a:pPr>
            <a:r>
              <a:rPr lang="en-US" dirty="0" smtClean="0">
                <a:solidFill>
                  <a:schemeClr val="tx1"/>
                </a:solidFill>
              </a:rPr>
              <a:t>Welcome to the Working World! </a:t>
            </a:r>
            <a:r>
              <a:rPr lang="en-US" dirty="0">
                <a:solidFill>
                  <a:schemeClr val="tx1"/>
                </a:solidFill>
              </a:rPr>
              <a:t>(7</a:t>
            </a:r>
            <a:r>
              <a:rPr lang="en-US" baseline="30000" dirty="0">
                <a:solidFill>
                  <a:schemeClr val="tx1"/>
                </a:solidFill>
              </a:rPr>
              <a:t>th</a:t>
            </a:r>
            <a:r>
              <a:rPr lang="en-US" dirty="0">
                <a:solidFill>
                  <a:schemeClr val="tx1"/>
                </a:solidFill>
              </a:rPr>
              <a:t>) </a:t>
            </a:r>
          </a:p>
          <a:p>
            <a:pPr marL="521208" lvl="1" eaLnBrk="1" fontAlgn="auto" hangingPunct="1">
              <a:spcAft>
                <a:spcPts val="0"/>
              </a:spcAft>
              <a:buClr>
                <a:schemeClr val="accent4"/>
              </a:buClr>
              <a:buFont typeface="Arial" pitchFamily="34" charset="0"/>
              <a:buChar char="–"/>
              <a:defRPr/>
            </a:pPr>
            <a:r>
              <a:rPr lang="en-US" dirty="0" smtClean="0">
                <a:solidFill>
                  <a:schemeClr val="tx1"/>
                </a:solidFill>
              </a:rPr>
              <a:t>Voting 2018 Simulation (7</a:t>
            </a:r>
            <a:r>
              <a:rPr lang="en-US" baseline="30000" dirty="0" smtClean="0">
                <a:solidFill>
                  <a:schemeClr val="tx1"/>
                </a:solidFill>
              </a:rPr>
              <a:t>th</a:t>
            </a:r>
            <a:r>
              <a:rPr lang="en-US" dirty="0" smtClean="0">
                <a:solidFill>
                  <a:schemeClr val="tx1"/>
                </a:solidFill>
              </a:rPr>
              <a:t> and 8</a:t>
            </a:r>
            <a:r>
              <a:rPr lang="en-US" baseline="30000" dirty="0" smtClean="0">
                <a:solidFill>
                  <a:schemeClr val="tx1"/>
                </a:solidFill>
              </a:rPr>
              <a:t>th</a:t>
            </a:r>
            <a:r>
              <a:rPr lang="en-US" dirty="0" smtClean="0">
                <a:solidFill>
                  <a:schemeClr val="tx1"/>
                </a:solidFill>
              </a:rPr>
              <a:t>)</a:t>
            </a:r>
          </a:p>
          <a:p>
            <a:pPr marL="521208" lvl="1" eaLnBrk="1" fontAlgn="auto" hangingPunct="1">
              <a:spcAft>
                <a:spcPts val="0"/>
              </a:spcAft>
              <a:buClr>
                <a:schemeClr val="accent4"/>
              </a:buClr>
              <a:buFont typeface="Arial" pitchFamily="34" charset="0"/>
              <a:buChar char="–"/>
              <a:defRPr/>
            </a:pPr>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952625"/>
            <a:ext cx="3118757" cy="3638550"/>
          </a:xfrm>
          <a:prstGeom prst="rect">
            <a:avLst/>
          </a:prstGeom>
        </p:spPr>
      </p:pic>
    </p:spTree>
    <p:extLst>
      <p:ext uri="{BB962C8B-B14F-4D97-AF65-F5344CB8AC3E}">
        <p14:creationId xmlns:p14="http://schemas.microsoft.com/office/powerpoint/2010/main" val="491230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fontAlgn="auto" hangingPunct="1">
              <a:spcAft>
                <a:spcPts val="0"/>
              </a:spcAft>
              <a:defRPr/>
            </a:pPr>
            <a:r>
              <a:rPr lang="en-US" dirty="0" smtClean="0"/>
              <a:t>Class Website!</a:t>
            </a:r>
          </a:p>
        </p:txBody>
      </p:sp>
      <p:sp>
        <p:nvSpPr>
          <p:cNvPr id="54275" name="Content Placeholder 2"/>
          <p:cNvSpPr>
            <a:spLocks noGrp="1"/>
          </p:cNvSpPr>
          <p:nvPr>
            <p:ph idx="1"/>
          </p:nvPr>
        </p:nvSpPr>
        <p:spPr/>
        <p:txBody>
          <a:bodyPr/>
          <a:lstStyle/>
          <a:p>
            <a:pPr eaLnBrk="1" hangingPunct="1"/>
            <a:r>
              <a:rPr lang="en-US" altLang="en-US" dirty="0" smtClean="0"/>
              <a:t>I will post all </a:t>
            </a:r>
            <a:r>
              <a:rPr lang="en-US" altLang="en-US" b="1" dirty="0" smtClean="0">
                <a:effectLst>
                  <a:outerShdw blurRad="38100" dist="38100" dir="2700000" algn="tl">
                    <a:srgbClr val="000000">
                      <a:alpha val="43137"/>
                    </a:srgbClr>
                  </a:outerShdw>
                </a:effectLst>
              </a:rPr>
              <a:t>downloadable forms </a:t>
            </a:r>
            <a:r>
              <a:rPr lang="en-US" altLang="en-US" dirty="0" smtClean="0"/>
              <a:t>as well as very short news updates on the team </a:t>
            </a:r>
            <a:r>
              <a:rPr lang="en-US" altLang="en-US" dirty="0" err="1" smtClean="0"/>
              <a:t>Weebly</a:t>
            </a:r>
            <a:r>
              <a:rPr lang="en-US" altLang="en-US" dirty="0" smtClean="0"/>
              <a:t> website.</a:t>
            </a:r>
          </a:p>
          <a:p>
            <a:pPr eaLnBrk="1" hangingPunct="1"/>
            <a:r>
              <a:rPr lang="en-US" altLang="en-US" dirty="0" smtClean="0"/>
              <a:t>All other information will come from my lesson plan emails!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962400"/>
            <a:ext cx="3096658" cy="2108497"/>
          </a:xfrm>
          <a:prstGeom prst="rect">
            <a:avLst/>
          </a:prstGeom>
        </p:spPr>
      </p:pic>
    </p:spTree>
    <p:extLst>
      <p:ext uri="{BB962C8B-B14F-4D97-AF65-F5344CB8AC3E}">
        <p14:creationId xmlns:p14="http://schemas.microsoft.com/office/powerpoint/2010/main" val="3458888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7</a:t>
            </a:r>
            <a:r>
              <a:rPr lang="en-US" baseline="30000" dirty="0"/>
              <a:t>th</a:t>
            </a:r>
            <a:r>
              <a:rPr lang="en-US" dirty="0"/>
              <a:t> and 8</a:t>
            </a:r>
            <a:r>
              <a:rPr lang="en-US" baseline="30000" dirty="0"/>
              <a:t>th</a:t>
            </a:r>
            <a:r>
              <a:rPr lang="en-US" dirty="0"/>
              <a:t> Grade </a:t>
            </a:r>
            <a:r>
              <a:rPr lang="en-US" dirty="0" smtClean="0"/>
              <a:t>Misc. Info</a:t>
            </a:r>
            <a:endParaRPr lang="en-US" dirty="0"/>
          </a:p>
        </p:txBody>
      </p:sp>
    </p:spTree>
    <p:extLst>
      <p:ext uri="{BB962C8B-B14F-4D97-AF65-F5344CB8AC3E}">
        <p14:creationId xmlns:p14="http://schemas.microsoft.com/office/powerpoint/2010/main" val="2259914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41413"/>
            <a:ext cx="7848600" cy="1822514"/>
          </a:xfrm>
        </p:spPr>
        <p:txBody>
          <a:bodyPr>
            <a:noAutofit/>
          </a:bodyPr>
          <a:lstStyle/>
          <a:p>
            <a:r>
              <a:rPr lang="en-US" sz="6000" dirty="0"/>
              <a:t>http://valleyacademy78.weebly.com/</a:t>
            </a:r>
          </a:p>
        </p:txBody>
      </p:sp>
      <p:sp>
        <p:nvSpPr>
          <p:cNvPr id="3" name="Text Placeholder 2"/>
          <p:cNvSpPr>
            <a:spLocks noGrp="1"/>
          </p:cNvSpPr>
          <p:nvPr>
            <p:ph type="body" idx="1"/>
          </p:nvPr>
        </p:nvSpPr>
        <p:spPr>
          <a:xfrm>
            <a:off x="1371600" y="4419600"/>
            <a:ext cx="6595534" cy="1090015"/>
          </a:xfrm>
        </p:spPr>
        <p:txBody>
          <a:bodyPr>
            <a:noAutofit/>
          </a:bodyPr>
          <a:lstStyle/>
          <a:p>
            <a:r>
              <a:rPr lang="en-US" sz="4800" dirty="0" smtClean="0"/>
              <a:t>The 7</a:t>
            </a:r>
            <a:r>
              <a:rPr lang="en-US" sz="4800" baseline="30000" dirty="0" smtClean="0"/>
              <a:t>th</a:t>
            </a:r>
            <a:r>
              <a:rPr lang="en-US" sz="4800" dirty="0" smtClean="0"/>
              <a:t> and 8</a:t>
            </a:r>
            <a:r>
              <a:rPr lang="en-US" sz="4800" baseline="30000" dirty="0" smtClean="0"/>
              <a:t>th</a:t>
            </a:r>
            <a:r>
              <a:rPr lang="en-US" sz="4800" dirty="0" smtClean="0"/>
              <a:t> Grade Team Website</a:t>
            </a:r>
            <a:endParaRPr lang="en-US" sz="4800" dirty="0"/>
          </a:p>
        </p:txBody>
      </p:sp>
    </p:spTree>
    <p:extLst>
      <p:ext uri="{BB962C8B-B14F-4D97-AF65-F5344CB8AC3E}">
        <p14:creationId xmlns:p14="http://schemas.microsoft.com/office/powerpoint/2010/main" val="38592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219200" y="914400"/>
            <a:ext cx="6477000" cy="584775"/>
          </a:xfrm>
          <a:prstGeom prst="rect">
            <a:avLst/>
          </a:prstGeom>
          <a:noFill/>
          <a:ln w="9525">
            <a:noFill/>
            <a:miter lim="800000"/>
            <a:headEnd/>
            <a:tailEnd/>
          </a:ln>
        </p:spPr>
        <p:txBody>
          <a:bodyPr>
            <a:spAutoFit/>
          </a:bodyPr>
          <a:lstStyle/>
          <a:p>
            <a:pPr algn="ctr"/>
            <a:r>
              <a:rPr lang="en-US" sz="3200" b="1" dirty="0" smtClean="0"/>
              <a:t>Homework</a:t>
            </a:r>
            <a:endParaRPr lang="en-US" sz="3200" b="1" dirty="0"/>
          </a:p>
        </p:txBody>
      </p:sp>
      <p:sp>
        <p:nvSpPr>
          <p:cNvPr id="14339" name="TextBox 2"/>
          <p:cNvSpPr txBox="1">
            <a:spLocks noChangeArrowheads="1"/>
          </p:cNvSpPr>
          <p:nvPr/>
        </p:nvSpPr>
        <p:spPr bwMode="auto">
          <a:xfrm>
            <a:off x="838200" y="2209800"/>
            <a:ext cx="7620000" cy="2308324"/>
          </a:xfrm>
          <a:prstGeom prst="rect">
            <a:avLst/>
          </a:prstGeom>
          <a:noFill/>
          <a:ln w="9525">
            <a:noFill/>
            <a:miter lim="800000"/>
            <a:headEnd/>
            <a:tailEnd/>
          </a:ln>
        </p:spPr>
        <p:txBody>
          <a:bodyPr>
            <a:spAutoFit/>
          </a:bodyPr>
          <a:lstStyle/>
          <a:p>
            <a:r>
              <a:rPr lang="en-US" sz="2400" u="sng" dirty="0" smtClean="0"/>
              <a:t>Grammar worksheets</a:t>
            </a:r>
            <a:r>
              <a:rPr lang="en-US" sz="2400" dirty="0"/>
              <a:t>- </a:t>
            </a:r>
            <a:r>
              <a:rPr lang="en-US" sz="2400" dirty="0" smtClean="0"/>
              <a:t>review </a:t>
            </a:r>
            <a:r>
              <a:rPr lang="en-US" sz="2400" dirty="0"/>
              <a:t>of </a:t>
            </a:r>
            <a:r>
              <a:rPr lang="en-US" sz="2400" dirty="0" smtClean="0"/>
              <a:t>grammar concepts reviewed 			in class</a:t>
            </a:r>
          </a:p>
          <a:p>
            <a:r>
              <a:rPr lang="en-US" sz="2400" dirty="0" smtClean="0"/>
              <a:t>*Diagramming will be given when the time is right</a:t>
            </a:r>
          </a:p>
          <a:p>
            <a:endParaRPr lang="en-US" sz="2400" dirty="0"/>
          </a:p>
          <a:p>
            <a:r>
              <a:rPr lang="en-US" sz="2400" u="sng" dirty="0" smtClean="0"/>
              <a:t>Practical Writing</a:t>
            </a:r>
            <a:r>
              <a:rPr lang="en-US" sz="2400" dirty="0" smtClean="0"/>
              <a:t>- less worksheets and more functional practice 			of writing skills that we learn</a:t>
            </a:r>
            <a:endParaRPr lang="en-US" sz="2400" dirty="0"/>
          </a:p>
        </p:txBody>
      </p:sp>
    </p:spTree>
    <p:extLst>
      <p:ext uri="{BB962C8B-B14F-4D97-AF65-F5344CB8AC3E}">
        <p14:creationId xmlns:p14="http://schemas.microsoft.com/office/powerpoint/2010/main" val="4817032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431800"/>
            <a:ext cx="7543800" cy="1143000"/>
          </a:xfrm>
        </p:spPr>
        <p:txBody>
          <a:bodyPr/>
          <a:lstStyle/>
          <a:p>
            <a:pPr eaLnBrk="1" hangingPunct="1">
              <a:defRPr/>
            </a:pPr>
            <a:r>
              <a:rPr lang="en-US" u="sng" dirty="0" smtClean="0"/>
              <a:t>Tutoring – </a:t>
            </a:r>
            <a:r>
              <a:rPr lang="en-US" sz="2000" u="sng" dirty="0" smtClean="0"/>
              <a:t>some times are By Appointment!!!</a:t>
            </a:r>
            <a:endParaRPr lang="en-US" sz="2000" u="sng" dirty="0"/>
          </a:p>
        </p:txBody>
      </p:sp>
      <p:sp>
        <p:nvSpPr>
          <p:cNvPr id="57347" name="Content Placeholder 4"/>
          <p:cNvSpPr>
            <a:spLocks noGrp="1"/>
          </p:cNvSpPr>
          <p:nvPr>
            <p:ph sz="half" idx="4294967295"/>
          </p:nvPr>
        </p:nvSpPr>
        <p:spPr>
          <a:xfrm>
            <a:off x="685800" y="1574800"/>
            <a:ext cx="7696200" cy="4673600"/>
          </a:xfrm>
        </p:spPr>
        <p:txBody>
          <a:bodyPr>
            <a:normAutofit lnSpcReduction="10000"/>
          </a:bodyPr>
          <a:lstStyle/>
          <a:p>
            <a:pPr marL="0" indent="0">
              <a:buNone/>
              <a:defRPr/>
            </a:pPr>
            <a:r>
              <a:rPr lang="en-US" sz="2800" dirty="0" smtClean="0">
                <a:solidFill>
                  <a:srgbClr val="0070C0"/>
                </a:solidFill>
              </a:rPr>
              <a:t>Mr. Hayo: </a:t>
            </a:r>
            <a:r>
              <a:rPr lang="en-US" dirty="0">
                <a:solidFill>
                  <a:srgbClr val="0070C0"/>
                </a:solidFill>
              </a:rPr>
              <a:t>		       </a:t>
            </a:r>
            <a:r>
              <a:rPr lang="en-US" dirty="0" smtClean="0">
                <a:solidFill>
                  <a:srgbClr val="0070C0"/>
                </a:solidFill>
              </a:rPr>
              <a:t>Mon</a:t>
            </a:r>
            <a:r>
              <a:rPr lang="en-US" dirty="0">
                <a:solidFill>
                  <a:srgbClr val="0070C0"/>
                </a:solidFill>
              </a:rPr>
              <a:t>.- Fri. </a:t>
            </a:r>
            <a:r>
              <a:rPr lang="en-US" dirty="0" smtClean="0">
                <a:solidFill>
                  <a:srgbClr val="0070C0"/>
                </a:solidFill>
              </a:rPr>
              <a:t>7:20-8:00 </a:t>
            </a:r>
            <a:r>
              <a:rPr lang="en-US" dirty="0">
                <a:solidFill>
                  <a:srgbClr val="0070C0"/>
                </a:solidFill>
              </a:rPr>
              <a:t>a.m. </a:t>
            </a:r>
            <a:endParaRPr lang="en-US" dirty="0" smtClean="0">
              <a:solidFill>
                <a:srgbClr val="0070C0"/>
              </a:solidFill>
            </a:endParaRPr>
          </a:p>
          <a:p>
            <a:pPr marL="0" indent="0">
              <a:buNone/>
              <a:defRPr/>
            </a:pPr>
            <a:endParaRPr lang="en-US" sz="2800" dirty="0" smtClean="0">
              <a:solidFill>
                <a:srgbClr val="FF0000"/>
              </a:solidFill>
            </a:endParaRPr>
          </a:p>
          <a:p>
            <a:pPr marL="0" indent="0">
              <a:buNone/>
              <a:defRPr/>
            </a:pPr>
            <a:r>
              <a:rPr lang="en-US" sz="2800" dirty="0" smtClean="0">
                <a:solidFill>
                  <a:srgbClr val="FF0000"/>
                </a:solidFill>
              </a:rPr>
              <a:t>Ms. Brasher:            </a:t>
            </a:r>
            <a:r>
              <a:rPr lang="en-US" dirty="0" smtClean="0">
                <a:solidFill>
                  <a:srgbClr val="FF0000"/>
                </a:solidFill>
              </a:rPr>
              <a:t>Mon</a:t>
            </a:r>
            <a:r>
              <a:rPr lang="en-US" dirty="0">
                <a:solidFill>
                  <a:srgbClr val="FF0000"/>
                </a:solidFill>
              </a:rPr>
              <a:t>.- Fri. 7:30-8:00 a.m. </a:t>
            </a:r>
          </a:p>
          <a:p>
            <a:pPr marL="0" indent="0">
              <a:buNone/>
              <a:defRPr/>
            </a:pPr>
            <a:endParaRPr lang="en-US" sz="2800" dirty="0" smtClean="0">
              <a:solidFill>
                <a:srgbClr val="B48900"/>
              </a:solidFill>
            </a:endParaRPr>
          </a:p>
          <a:p>
            <a:pPr marL="0" indent="0">
              <a:buNone/>
              <a:defRPr/>
            </a:pPr>
            <a:r>
              <a:rPr lang="en-US" sz="2800" dirty="0" smtClean="0">
                <a:solidFill>
                  <a:srgbClr val="B48900"/>
                </a:solidFill>
              </a:rPr>
              <a:t>Mrs. Simon:             Mon, </a:t>
            </a:r>
            <a:r>
              <a:rPr lang="en-US" dirty="0" smtClean="0">
                <a:solidFill>
                  <a:srgbClr val="B48900"/>
                </a:solidFill>
              </a:rPr>
              <a:t>Tues, </a:t>
            </a:r>
            <a:r>
              <a:rPr lang="en-US" dirty="0">
                <a:solidFill>
                  <a:srgbClr val="B48900"/>
                </a:solidFill>
              </a:rPr>
              <a:t>Thurs. 7:30-8:00 a.m. 				                  </a:t>
            </a:r>
            <a:r>
              <a:rPr lang="en-US" dirty="0" smtClean="0">
                <a:solidFill>
                  <a:srgbClr val="B48900"/>
                </a:solidFill>
              </a:rPr>
              <a:t> (</a:t>
            </a:r>
            <a:r>
              <a:rPr lang="en-US" dirty="0">
                <a:solidFill>
                  <a:srgbClr val="B48900"/>
                </a:solidFill>
              </a:rPr>
              <a:t>After school by apt.)</a:t>
            </a:r>
          </a:p>
          <a:p>
            <a:pPr marL="0" indent="0">
              <a:buNone/>
              <a:defRPr/>
            </a:pPr>
            <a:endParaRPr lang="en-US" sz="2800" dirty="0" smtClean="0">
              <a:solidFill>
                <a:srgbClr val="00B050"/>
              </a:solidFill>
            </a:endParaRPr>
          </a:p>
          <a:p>
            <a:pPr marL="0" indent="0">
              <a:buNone/>
              <a:defRPr/>
            </a:pPr>
            <a:r>
              <a:rPr lang="en-US" sz="2800" dirty="0" smtClean="0">
                <a:solidFill>
                  <a:srgbClr val="00B050"/>
                </a:solidFill>
              </a:rPr>
              <a:t>Mr. De La Cruz:  </a:t>
            </a:r>
            <a:r>
              <a:rPr lang="en-US" dirty="0" smtClean="0">
                <a:solidFill>
                  <a:srgbClr val="00B050"/>
                </a:solidFill>
              </a:rPr>
              <a:t>Mon., Wed, Fri. 7:30-8:00 a.m.</a:t>
            </a:r>
          </a:p>
          <a:p>
            <a:pPr marL="0" indent="0">
              <a:buNone/>
              <a:defRPr/>
            </a:pPr>
            <a:r>
              <a:rPr lang="en-US" dirty="0">
                <a:solidFill>
                  <a:srgbClr val="00B050"/>
                </a:solidFill>
              </a:rPr>
              <a:t>	</a:t>
            </a:r>
            <a:r>
              <a:rPr lang="en-US" dirty="0" smtClean="0">
                <a:solidFill>
                  <a:srgbClr val="00B050"/>
                </a:solidFill>
              </a:rPr>
              <a:t>					(After school by apt.)</a:t>
            </a:r>
            <a:endParaRPr lang="en-US" dirty="0">
              <a:solidFill>
                <a:srgbClr val="00B050"/>
              </a:solidFill>
            </a:endParaRPr>
          </a:p>
        </p:txBody>
      </p:sp>
    </p:spTree>
    <p:extLst>
      <p:ext uri="{BB962C8B-B14F-4D97-AF65-F5344CB8AC3E}">
        <p14:creationId xmlns:p14="http://schemas.microsoft.com/office/powerpoint/2010/main" val="580933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Emails</a:t>
            </a:r>
            <a:endParaRPr lang="en-US" dirty="0"/>
          </a:p>
        </p:txBody>
      </p:sp>
      <p:sp>
        <p:nvSpPr>
          <p:cNvPr id="3" name="Content Placeholder 2"/>
          <p:cNvSpPr>
            <a:spLocks noGrp="1"/>
          </p:cNvSpPr>
          <p:nvPr>
            <p:ph idx="1"/>
          </p:nvPr>
        </p:nvSpPr>
        <p:spPr>
          <a:xfrm>
            <a:off x="685800" y="2490135"/>
            <a:ext cx="7696200" cy="3682065"/>
          </a:xfrm>
        </p:spPr>
        <p:txBody>
          <a:bodyPr>
            <a:normAutofit lnSpcReduction="10000"/>
          </a:bodyPr>
          <a:lstStyle/>
          <a:p>
            <a:r>
              <a:rPr lang="en-US" dirty="0" smtClean="0"/>
              <a:t>Please make sure you have signed up to receive our weekly emails.</a:t>
            </a:r>
          </a:p>
          <a:p>
            <a:r>
              <a:rPr lang="en-US" dirty="0" smtClean="0"/>
              <a:t>This will help you keep your student organized and on top of all their work!</a:t>
            </a:r>
          </a:p>
          <a:p>
            <a:r>
              <a:rPr lang="en-US" dirty="0" smtClean="0"/>
              <a:t>You should be getting 5 emails (one from each of us) and they include:</a:t>
            </a:r>
          </a:p>
          <a:p>
            <a:pPr lvl="1"/>
            <a:r>
              <a:rPr lang="en-US" dirty="0" smtClean="0"/>
              <a:t>Homework for the week</a:t>
            </a:r>
          </a:p>
          <a:p>
            <a:pPr lvl="1"/>
            <a:r>
              <a:rPr lang="en-US" dirty="0" smtClean="0"/>
              <a:t>When tests and quizzes are</a:t>
            </a:r>
          </a:p>
          <a:p>
            <a:pPr lvl="1"/>
            <a:r>
              <a:rPr lang="en-US" dirty="0" smtClean="0"/>
              <a:t>When projects are handed out and when they are due</a:t>
            </a:r>
          </a:p>
          <a:p>
            <a:pPr lvl="1"/>
            <a:endParaRPr lang="en-US" dirty="0" smtClean="0"/>
          </a:p>
          <a:p>
            <a:pPr lvl="1"/>
            <a:endParaRPr lang="en-US" dirty="0" smtClean="0"/>
          </a:p>
        </p:txBody>
      </p:sp>
    </p:spTree>
    <p:extLst>
      <p:ext uri="{BB962C8B-B14F-4D97-AF65-F5344CB8AC3E}">
        <p14:creationId xmlns:p14="http://schemas.microsoft.com/office/powerpoint/2010/main" val="15563470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link			</a:t>
            </a:r>
            <a:endParaRPr lang="en-US" dirty="0"/>
          </a:p>
        </p:txBody>
      </p:sp>
      <p:sp>
        <p:nvSpPr>
          <p:cNvPr id="3" name="Content Placeholder 2"/>
          <p:cNvSpPr>
            <a:spLocks noGrp="1"/>
          </p:cNvSpPr>
          <p:nvPr>
            <p:ph idx="1"/>
          </p:nvPr>
        </p:nvSpPr>
        <p:spPr/>
        <p:txBody>
          <a:bodyPr/>
          <a:lstStyle/>
          <a:p>
            <a:r>
              <a:rPr lang="en-US" dirty="0" smtClean="0"/>
              <a:t>You can view your students grades online now!</a:t>
            </a:r>
          </a:p>
          <a:p>
            <a:r>
              <a:rPr lang="en-US" dirty="0" smtClean="0"/>
              <a:t>New usernames and passwords went home yesterday.</a:t>
            </a:r>
          </a:p>
          <a:p>
            <a:r>
              <a:rPr lang="en-US" dirty="0" smtClean="0"/>
              <a:t>Using our Family Link website you can track their grades.</a:t>
            </a:r>
          </a:p>
          <a:p>
            <a:r>
              <a:rPr lang="en-US" dirty="0" smtClean="0"/>
              <a:t>If you have not signed up for this yet and would like to, contact one of us or email:</a:t>
            </a:r>
          </a:p>
          <a:p>
            <a:pPr lvl="1"/>
            <a:r>
              <a:rPr lang="en-US" u="sng" dirty="0" smtClean="0">
                <a:solidFill>
                  <a:srgbClr val="0070C0"/>
                </a:solidFill>
              </a:rPr>
              <a:t>mwilliams@reidtraditional.com </a:t>
            </a:r>
            <a:endParaRPr lang="en-US" u="sng" dirty="0">
              <a:solidFill>
                <a:srgbClr val="0070C0"/>
              </a:solidFill>
            </a:endParaRPr>
          </a:p>
        </p:txBody>
      </p:sp>
    </p:spTree>
    <p:extLst>
      <p:ext uri="{BB962C8B-B14F-4D97-AF65-F5344CB8AC3E}">
        <p14:creationId xmlns:p14="http://schemas.microsoft.com/office/powerpoint/2010/main" val="26809269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Role in the 7</a:t>
            </a:r>
            <a:r>
              <a:rPr lang="en-US" baseline="30000" dirty="0" smtClean="0"/>
              <a:t>th</a:t>
            </a:r>
            <a:r>
              <a:rPr lang="en-US" dirty="0" smtClean="0"/>
              <a:t>/8</a:t>
            </a:r>
            <a:r>
              <a:rPr lang="en-US" baseline="30000" dirty="0" smtClean="0"/>
              <a:t>th</a:t>
            </a:r>
            <a:r>
              <a:rPr lang="en-US" dirty="0" smtClean="0"/>
              <a:t> Grade Life	</a:t>
            </a:r>
            <a:endParaRPr lang="en-US" dirty="0"/>
          </a:p>
        </p:txBody>
      </p:sp>
      <p:sp>
        <p:nvSpPr>
          <p:cNvPr id="3" name="Content Placeholder 2"/>
          <p:cNvSpPr>
            <a:spLocks noGrp="1"/>
          </p:cNvSpPr>
          <p:nvPr>
            <p:ph idx="1"/>
          </p:nvPr>
        </p:nvSpPr>
        <p:spPr/>
        <p:txBody>
          <a:bodyPr/>
          <a:lstStyle/>
          <a:p>
            <a:r>
              <a:rPr lang="en-US" dirty="0" smtClean="0"/>
              <a:t>Sometimes, these big kids still need your help and attention.</a:t>
            </a:r>
          </a:p>
          <a:p>
            <a:r>
              <a:rPr lang="en-US" dirty="0" smtClean="0"/>
              <a:t>Go over the weekly emails with them</a:t>
            </a:r>
          </a:p>
          <a:p>
            <a:r>
              <a:rPr lang="en-US" dirty="0" smtClean="0"/>
              <a:t>Check their grades frequently</a:t>
            </a:r>
          </a:p>
          <a:p>
            <a:r>
              <a:rPr lang="en-US" dirty="0" smtClean="0"/>
              <a:t>Ask them about what they are learning</a:t>
            </a:r>
          </a:p>
          <a:p>
            <a:r>
              <a:rPr lang="en-US" dirty="0" smtClean="0"/>
              <a:t>Help them stay organized and have good </a:t>
            </a:r>
            <a:r>
              <a:rPr lang="en-US" smtClean="0"/>
              <a:t>study habits</a:t>
            </a:r>
            <a:endParaRPr lang="en-US"/>
          </a:p>
        </p:txBody>
      </p:sp>
    </p:spTree>
    <p:extLst>
      <p:ext uri="{BB962C8B-B14F-4D97-AF65-F5344CB8AC3E}">
        <p14:creationId xmlns:p14="http://schemas.microsoft.com/office/powerpoint/2010/main" val="764485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Emergency Lock Down</a:t>
            </a:r>
            <a:endParaRPr lang="en-US" dirty="0"/>
          </a:p>
        </p:txBody>
      </p:sp>
      <p:sp>
        <p:nvSpPr>
          <p:cNvPr id="57347" name="Content Placeholder 2"/>
          <p:cNvSpPr>
            <a:spLocks noGrp="1"/>
          </p:cNvSpPr>
          <p:nvPr>
            <p:ph idx="1"/>
          </p:nvPr>
        </p:nvSpPr>
        <p:spPr>
          <a:xfrm>
            <a:off x="838200" y="2490135"/>
            <a:ext cx="7467599" cy="3758265"/>
          </a:xfrm>
        </p:spPr>
        <p:txBody>
          <a:bodyPr/>
          <a:lstStyle/>
          <a:p>
            <a:pPr eaLnBrk="1" hangingPunct="1"/>
            <a:r>
              <a:rPr lang="en-US" altLang="en-US" dirty="0" smtClean="0"/>
              <a:t>We are looking for donations for our lock down kits!</a:t>
            </a:r>
          </a:p>
          <a:p>
            <a:pPr eaLnBrk="1" hangingPunct="1"/>
            <a:r>
              <a:rPr lang="en-US" altLang="en-US" dirty="0" smtClean="0"/>
              <a:t>We need large Costco/Sam’s club size items</a:t>
            </a:r>
          </a:p>
          <a:p>
            <a:pPr eaLnBrk="1" hangingPunct="1"/>
            <a:r>
              <a:rPr lang="en-US" altLang="en-US" dirty="0" smtClean="0"/>
              <a:t>Please no drinks.</a:t>
            </a:r>
          </a:p>
          <a:p>
            <a:pPr lvl="1" eaLnBrk="1" hangingPunct="1"/>
            <a:r>
              <a:rPr lang="en-US" altLang="en-US" dirty="0" smtClean="0"/>
              <a:t>Things to include:</a:t>
            </a:r>
          </a:p>
          <a:p>
            <a:pPr lvl="2" eaLnBrk="1" hangingPunct="1"/>
            <a:r>
              <a:rPr lang="en-US" altLang="en-US" dirty="0" smtClean="0"/>
              <a:t>Granola Bars</a:t>
            </a:r>
          </a:p>
          <a:p>
            <a:pPr lvl="2" eaLnBrk="1" hangingPunct="1"/>
            <a:r>
              <a:rPr lang="en-US" altLang="en-US" dirty="0" smtClean="0"/>
              <a:t>Crackers</a:t>
            </a:r>
          </a:p>
          <a:p>
            <a:pPr lvl="2" eaLnBrk="1" hangingPunct="1"/>
            <a:r>
              <a:rPr lang="en-US" altLang="en-US" dirty="0" smtClean="0"/>
              <a:t>Nonperishable snacks</a:t>
            </a:r>
          </a:p>
        </p:txBody>
      </p:sp>
    </p:spTree>
    <p:extLst>
      <p:ext uri="{BB962C8B-B14F-4D97-AF65-F5344CB8AC3E}">
        <p14:creationId xmlns:p14="http://schemas.microsoft.com/office/powerpoint/2010/main" val="16885884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 Code	</a:t>
            </a:r>
            <a:endParaRPr lang="en-US" dirty="0"/>
          </a:p>
        </p:txBody>
      </p:sp>
      <p:sp>
        <p:nvSpPr>
          <p:cNvPr id="3" name="Content Placeholder 2"/>
          <p:cNvSpPr>
            <a:spLocks noGrp="1"/>
          </p:cNvSpPr>
          <p:nvPr>
            <p:ph idx="1"/>
          </p:nvPr>
        </p:nvSpPr>
        <p:spPr>
          <a:xfrm>
            <a:off x="1176864" y="2490135"/>
            <a:ext cx="7052735" cy="3758265"/>
          </a:xfrm>
        </p:spPr>
        <p:txBody>
          <a:bodyPr>
            <a:normAutofit lnSpcReduction="10000"/>
          </a:bodyPr>
          <a:lstStyle/>
          <a:p>
            <a:r>
              <a:rPr lang="en-US" dirty="0" smtClean="0"/>
              <a:t>We know that as your students get older, they grow bigger and taller.</a:t>
            </a:r>
          </a:p>
          <a:p>
            <a:r>
              <a:rPr lang="en-US" dirty="0" smtClean="0"/>
              <a:t>Please keep an eye out throughout the year to ensure their uniforms are up to Valley Academy standards</a:t>
            </a:r>
          </a:p>
          <a:p>
            <a:pPr lvl="1"/>
            <a:r>
              <a:rPr lang="en-US" dirty="0" smtClean="0"/>
              <a:t>This includes: short </a:t>
            </a:r>
            <a:r>
              <a:rPr lang="en-US" dirty="0"/>
              <a:t>p</a:t>
            </a:r>
            <a:r>
              <a:rPr lang="en-US" dirty="0" smtClean="0"/>
              <a:t>ants and short skirts, tight pants or shirts </a:t>
            </a:r>
          </a:p>
          <a:p>
            <a:r>
              <a:rPr lang="en-US" dirty="0" smtClean="0"/>
              <a:t>Please keep an eye out for girls nail polish and colored socks.</a:t>
            </a:r>
          </a:p>
          <a:p>
            <a:r>
              <a:rPr lang="en-US" dirty="0" smtClean="0"/>
              <a:t>Jackets must be within </a:t>
            </a:r>
            <a:r>
              <a:rPr lang="en-US" smtClean="0"/>
              <a:t>Valley standards </a:t>
            </a:r>
            <a:r>
              <a:rPr lang="en-US" dirty="0" smtClean="0"/>
              <a:t>as well.</a:t>
            </a:r>
            <a:endParaRPr lang="en-US" dirty="0"/>
          </a:p>
        </p:txBody>
      </p:sp>
    </p:spTree>
    <p:extLst>
      <p:ext uri="{BB962C8B-B14F-4D97-AF65-F5344CB8AC3E}">
        <p14:creationId xmlns:p14="http://schemas.microsoft.com/office/powerpoint/2010/main" val="1275499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57400" y="2667000"/>
            <a:ext cx="5308866" cy="1515533"/>
          </a:xfrm>
        </p:spPr>
        <p:txBody>
          <a:bodyPr/>
          <a:lstStyle/>
          <a:p>
            <a:r>
              <a:rPr lang="en-US" altLang="en-US" dirty="0"/>
              <a:t>Any Questions? </a:t>
            </a:r>
            <a:r>
              <a:rPr lang="en-US" altLang="en-US" dirty="0">
                <a:sym typeface="Wingdings" panose="05000000000000000000" pitchFamily="2" charset="2"/>
              </a:rPr>
              <a:t></a:t>
            </a:r>
            <a:r>
              <a:rPr lang="en-US" altLang="en-US" dirty="0"/>
              <a:t/>
            </a:r>
            <a:br>
              <a:rPr lang="en-US" altLang="en-US" dirty="0"/>
            </a:br>
            <a:endParaRPr lang="en-US" dirty="0"/>
          </a:p>
        </p:txBody>
      </p:sp>
      <p:sp>
        <p:nvSpPr>
          <p:cNvPr id="58371" name="Content Placeholder 2"/>
          <p:cNvSpPr>
            <a:spLocks noGrp="1"/>
          </p:cNvSpPr>
          <p:nvPr>
            <p:ph type="subTitle" idx="1"/>
          </p:nvPr>
        </p:nvSpPr>
        <p:spPr/>
        <p:txBody>
          <a:bodyPr/>
          <a:lstStyle/>
          <a:p>
            <a:pPr eaLnBrk="1" hangingPunct="1"/>
            <a:endParaRPr lang="en-US" altLang="en-US" dirty="0" smtClean="0"/>
          </a:p>
        </p:txBody>
      </p:sp>
    </p:spTree>
    <p:extLst>
      <p:ext uri="{BB962C8B-B14F-4D97-AF65-F5344CB8AC3E}">
        <p14:creationId xmlns:p14="http://schemas.microsoft.com/office/powerpoint/2010/main" val="3761804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828800" y="762000"/>
            <a:ext cx="5638800" cy="523875"/>
          </a:xfrm>
          <a:prstGeom prst="rect">
            <a:avLst/>
          </a:prstGeom>
          <a:noFill/>
          <a:ln w="9525">
            <a:noFill/>
            <a:miter lim="800000"/>
            <a:headEnd/>
            <a:tailEnd/>
          </a:ln>
        </p:spPr>
        <p:txBody>
          <a:bodyPr>
            <a:spAutoFit/>
          </a:bodyPr>
          <a:lstStyle/>
          <a:p>
            <a:pPr algn="ctr"/>
            <a:r>
              <a:rPr lang="en-US" sz="2800" dirty="0" smtClean="0"/>
              <a:t>Quizzes and Essays</a:t>
            </a:r>
            <a:endParaRPr lang="en-US" sz="2800" dirty="0"/>
          </a:p>
        </p:txBody>
      </p:sp>
      <p:sp>
        <p:nvSpPr>
          <p:cNvPr id="16387" name="TextBox 2"/>
          <p:cNvSpPr txBox="1">
            <a:spLocks noChangeArrowheads="1"/>
          </p:cNvSpPr>
          <p:nvPr/>
        </p:nvSpPr>
        <p:spPr bwMode="auto">
          <a:xfrm>
            <a:off x="990600" y="2061865"/>
            <a:ext cx="6705600" cy="830997"/>
          </a:xfrm>
          <a:prstGeom prst="rect">
            <a:avLst/>
          </a:prstGeom>
          <a:noFill/>
          <a:ln w="9525">
            <a:noFill/>
            <a:miter lim="800000"/>
            <a:headEnd/>
            <a:tailEnd/>
          </a:ln>
        </p:spPr>
        <p:txBody>
          <a:bodyPr>
            <a:spAutoFit/>
          </a:bodyPr>
          <a:lstStyle/>
          <a:p>
            <a:r>
              <a:rPr lang="en-US" sz="2400" dirty="0" smtClean="0"/>
              <a:t>The kids will be notified well in advance.</a:t>
            </a:r>
          </a:p>
          <a:p>
            <a:r>
              <a:rPr lang="en-US" sz="2400" dirty="0" smtClean="0"/>
              <a:t>Quizzes will cover mostly grammar. </a:t>
            </a:r>
          </a:p>
        </p:txBody>
      </p:sp>
      <p:sp>
        <p:nvSpPr>
          <p:cNvPr id="16388" name="TextBox 3"/>
          <p:cNvSpPr txBox="1">
            <a:spLocks noChangeArrowheads="1"/>
          </p:cNvSpPr>
          <p:nvPr/>
        </p:nvSpPr>
        <p:spPr bwMode="auto">
          <a:xfrm>
            <a:off x="990600" y="3810000"/>
            <a:ext cx="6248400" cy="461665"/>
          </a:xfrm>
          <a:prstGeom prst="rect">
            <a:avLst/>
          </a:prstGeom>
          <a:noFill/>
          <a:ln w="9525">
            <a:noFill/>
            <a:miter lim="800000"/>
            <a:headEnd/>
            <a:tailEnd/>
          </a:ln>
        </p:spPr>
        <p:txBody>
          <a:bodyPr>
            <a:spAutoFit/>
          </a:bodyPr>
          <a:lstStyle/>
          <a:p>
            <a:r>
              <a:rPr lang="en-US" sz="2400" u="sng" dirty="0" smtClean="0"/>
              <a:t>Essays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72384">
            <a:off x="6133754" y="1037183"/>
            <a:ext cx="2145670" cy="2389892"/>
          </a:xfrm>
          <a:prstGeom prst="rect">
            <a:avLst/>
          </a:prstGeom>
          <a:effectLst>
            <a:outerShdw blurRad="406400" dist="38100" dir="2700000" sx="106000" sy="106000" algn="tl" rotWithShape="0">
              <a:prstClr val="black">
                <a:alpha val="40000"/>
              </a:prst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048000"/>
            <a:ext cx="2089825" cy="2895600"/>
          </a:xfrm>
          <a:prstGeom prst="rect">
            <a:avLst/>
          </a:prstGeom>
          <a:effectLst>
            <a:outerShdw blurRad="317500" dist="38100" dir="2700000" sx="103000" sy="103000" algn="tl" rotWithShape="0">
              <a:prstClr val="black">
                <a:alpha val="40000"/>
              </a:prstClr>
            </a:outerShdw>
          </a:effectLst>
        </p:spPr>
      </p:pic>
    </p:spTree>
    <p:extLst>
      <p:ext uri="{BB962C8B-B14F-4D97-AF65-F5344CB8AC3E}">
        <p14:creationId xmlns:p14="http://schemas.microsoft.com/office/powerpoint/2010/main" val="2090492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79515"/>
            <a:ext cx="7658100" cy="523220"/>
          </a:xfrm>
          <a:prstGeom prst="rect">
            <a:avLst/>
          </a:prstGeom>
          <a:noFill/>
        </p:spPr>
        <p:txBody>
          <a:bodyPr wrap="square" rtlCol="0">
            <a:spAutoFit/>
          </a:bodyPr>
          <a:lstStyle/>
          <a:p>
            <a:r>
              <a:rPr lang="en-US" sz="2800" b="1" dirty="0" smtClean="0"/>
              <a:t>Why diagram sentences?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14400"/>
            <a:ext cx="3602102" cy="2346234"/>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914400" y="1402735"/>
            <a:ext cx="3124200" cy="4370427"/>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Sets structure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Analyzes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Synthesizes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Compare/contrast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Identify parts-of-speech</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Self editing skills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Critical thinking skills</a:t>
            </a:r>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3800"/>
            <a:ext cx="3810000" cy="2057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929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sz="3600" dirty="0" smtClean="0"/>
              <a:t>7</a:t>
            </a:r>
            <a:r>
              <a:rPr lang="en-US" sz="3600" baseline="30000" dirty="0" smtClean="0"/>
              <a:t>th</a:t>
            </a:r>
            <a:r>
              <a:rPr lang="en-US" sz="3600" dirty="0" smtClean="0"/>
              <a:t> and 8</a:t>
            </a:r>
            <a:r>
              <a:rPr lang="en-US" sz="3600" baseline="30000" dirty="0" smtClean="0"/>
              <a:t>th</a:t>
            </a:r>
            <a:r>
              <a:rPr lang="en-US" sz="3600" dirty="0" smtClean="0"/>
              <a:t> Grade </a:t>
            </a:r>
            <a:r>
              <a:rPr lang="en-US" sz="6000" b="1" dirty="0" smtClean="0"/>
              <a:t>Literature</a:t>
            </a:r>
            <a:endParaRPr lang="en-US" sz="6000" b="1" dirty="0"/>
          </a:p>
        </p:txBody>
      </p:sp>
      <p:sp>
        <p:nvSpPr>
          <p:cNvPr id="34819" name="Subtitle 2"/>
          <p:cNvSpPr>
            <a:spLocks noGrp="1"/>
          </p:cNvSpPr>
          <p:nvPr>
            <p:ph type="subTitle" idx="1"/>
          </p:nvPr>
        </p:nvSpPr>
        <p:spPr/>
        <p:txBody>
          <a:bodyPr>
            <a:normAutofit/>
          </a:bodyPr>
          <a:lstStyle/>
          <a:p>
            <a:pPr eaLnBrk="1" hangingPunct="1"/>
            <a:r>
              <a:rPr lang="en-US" altLang="en-US" sz="3600" dirty="0" smtClean="0">
                <a:solidFill>
                  <a:schemeClr val="tx1"/>
                </a:solidFill>
              </a:rPr>
              <a:t>Mr. De La Cruz</a:t>
            </a:r>
          </a:p>
        </p:txBody>
      </p:sp>
    </p:spTree>
    <p:extLst>
      <p:ext uri="{BB962C8B-B14F-4D97-AF65-F5344CB8AC3E}">
        <p14:creationId xmlns:p14="http://schemas.microsoft.com/office/powerpoint/2010/main" val="2455434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974" y="457201"/>
            <a:ext cx="6798734" cy="838200"/>
          </a:xfrm>
        </p:spPr>
        <p:txBody>
          <a:bodyPr/>
          <a:lstStyle/>
          <a:p>
            <a:pPr eaLnBrk="1" hangingPunct="1">
              <a:defRPr/>
            </a:pPr>
            <a:r>
              <a:rPr lang="en-US" dirty="0" smtClean="0"/>
              <a:t>Curriculum</a:t>
            </a:r>
            <a:endParaRPr lang="en-US" dirty="0"/>
          </a:p>
        </p:txBody>
      </p:sp>
      <p:sp>
        <p:nvSpPr>
          <p:cNvPr id="35843" name="Content Placeholder 2"/>
          <p:cNvSpPr>
            <a:spLocks noGrp="1"/>
          </p:cNvSpPr>
          <p:nvPr>
            <p:ph idx="1"/>
          </p:nvPr>
        </p:nvSpPr>
        <p:spPr>
          <a:xfrm>
            <a:off x="533400" y="1312986"/>
            <a:ext cx="7620000" cy="1981200"/>
          </a:xfrm>
        </p:spPr>
        <p:txBody>
          <a:bodyPr>
            <a:normAutofit/>
          </a:bodyPr>
          <a:lstStyle/>
          <a:p>
            <a:pPr eaLnBrk="1" hangingPunct="1"/>
            <a:r>
              <a:rPr lang="en-US" altLang="en-US" sz="2800" dirty="0" smtClean="0"/>
              <a:t>7</a:t>
            </a:r>
            <a:r>
              <a:rPr lang="en-US" altLang="en-US" sz="2800" baseline="30000" dirty="0" smtClean="0"/>
              <a:t>th</a:t>
            </a:r>
            <a:r>
              <a:rPr lang="en-US" altLang="en-US" sz="2800" dirty="0" smtClean="0"/>
              <a:t> Grade:  </a:t>
            </a:r>
            <a:r>
              <a:rPr lang="en-US" altLang="en-US" sz="2800" u="sng" dirty="0" smtClean="0"/>
              <a:t>The Elements of Literature, First Course</a:t>
            </a:r>
            <a:r>
              <a:rPr lang="en-US" altLang="en-US" sz="2800" dirty="0" smtClean="0"/>
              <a:t>, by HRW.</a:t>
            </a:r>
          </a:p>
          <a:p>
            <a:pPr lvl="1" eaLnBrk="1" hangingPunct="1"/>
            <a:r>
              <a:rPr lang="en-US" altLang="en-US" sz="2400" u="sng" dirty="0" smtClean="0"/>
              <a:t>Roll of Thunder, Hear My Cry</a:t>
            </a:r>
            <a:r>
              <a:rPr lang="en-US" altLang="en-US" sz="2400" dirty="0" smtClean="0"/>
              <a:t>, </a:t>
            </a:r>
            <a:r>
              <a:rPr lang="en-US" altLang="en-US" sz="2400" u="sng" dirty="0" smtClean="0"/>
              <a:t>The Giver</a:t>
            </a:r>
            <a:r>
              <a:rPr lang="en-US" altLang="en-US" sz="2400" dirty="0" smtClean="0"/>
              <a:t>, </a:t>
            </a:r>
            <a:r>
              <a:rPr lang="en-US" altLang="en-US" sz="2400" u="sng" dirty="0" smtClean="0"/>
              <a:t>A Christmas Carol,</a:t>
            </a:r>
            <a:r>
              <a:rPr lang="en-US" altLang="en-US" sz="2400" dirty="0" smtClean="0"/>
              <a:t> </a:t>
            </a:r>
            <a:r>
              <a:rPr lang="en-US" altLang="en-US" sz="2400" u="sng" dirty="0" smtClean="0"/>
              <a:t>Nothing But the Truth</a:t>
            </a:r>
            <a:r>
              <a:rPr lang="en-US" altLang="en-US" sz="2400" dirty="0" smtClean="0"/>
              <a:t>, </a:t>
            </a:r>
            <a:r>
              <a:rPr lang="en-US" altLang="en-US" sz="2400" u="sng" dirty="0" smtClean="0"/>
              <a:t>The Hobbit</a:t>
            </a:r>
            <a:r>
              <a:rPr lang="en-US" altLang="en-US" sz="2400" dirty="0" smtClean="0"/>
              <a:t>, TBA</a:t>
            </a:r>
          </a:p>
          <a:p>
            <a:pPr lvl="1" eaLnBrk="1" hangingPunct="1">
              <a:buFont typeface="Wingdings 2" pitchFamily="18" charset="2"/>
              <a:buNone/>
            </a:pPr>
            <a:endParaRPr lang="en-US" altLang="en-US" u="sng" dirty="0" smtClean="0"/>
          </a:p>
          <a:p>
            <a:pPr lvl="1" eaLnBrk="1" hangingPunct="1">
              <a:buFont typeface="Wingdings 2" pitchFamily="18" charset="2"/>
              <a:buNone/>
            </a:pPr>
            <a:endParaRPr lang="en-US" altLang="en-US" u="sng" dirty="0" smtClean="0"/>
          </a:p>
        </p:txBody>
      </p:sp>
      <p:sp>
        <p:nvSpPr>
          <p:cNvPr id="4" name="Content Placeholder 2"/>
          <p:cNvSpPr txBox="1">
            <a:spLocks/>
          </p:cNvSpPr>
          <p:nvPr/>
        </p:nvSpPr>
        <p:spPr>
          <a:xfrm>
            <a:off x="782841" y="3886200"/>
            <a:ext cx="7239000" cy="1981200"/>
          </a:xfrm>
          <a:prstGeom prst="rect">
            <a:avLst/>
          </a:prstGeom>
        </p:spPr>
        <p:txBody>
          <a:bodyPr>
            <a:normAutofit fontScale="92500"/>
          </a:bodyPr>
          <a:lstStyle/>
          <a:p>
            <a:pPr marL="342900" indent="-342900" fontAlgn="auto">
              <a:spcBef>
                <a:spcPct val="20000"/>
              </a:spcBef>
              <a:spcAft>
                <a:spcPts val="0"/>
              </a:spcAft>
              <a:buFont typeface="Arial" pitchFamily="34" charset="0"/>
              <a:buChar char="•"/>
              <a:defRPr/>
            </a:pPr>
            <a:r>
              <a:rPr lang="en-US" sz="3200" dirty="0"/>
              <a:t>8</a:t>
            </a:r>
            <a:r>
              <a:rPr lang="en-US" sz="3200" baseline="30000" dirty="0">
                <a:latin typeface="+mn-lt"/>
              </a:rPr>
              <a:t>th</a:t>
            </a:r>
            <a:r>
              <a:rPr lang="en-US" sz="3200" dirty="0">
                <a:latin typeface="+mn-lt"/>
              </a:rPr>
              <a:t> Grade: </a:t>
            </a:r>
            <a:r>
              <a:rPr lang="en-US" sz="3200" dirty="0" smtClean="0">
                <a:latin typeface="+mn-lt"/>
              </a:rPr>
              <a:t> </a:t>
            </a:r>
            <a:r>
              <a:rPr lang="en-US" sz="3200" u="sng" dirty="0" smtClean="0">
                <a:latin typeface="+mn-lt"/>
              </a:rPr>
              <a:t>The </a:t>
            </a:r>
            <a:r>
              <a:rPr lang="en-US" sz="3200" u="sng" dirty="0">
                <a:latin typeface="+mn-lt"/>
              </a:rPr>
              <a:t>Elements of Literature, Second Course</a:t>
            </a:r>
            <a:r>
              <a:rPr lang="en-US" sz="3200" dirty="0">
                <a:latin typeface="+mn-lt"/>
              </a:rPr>
              <a:t>, by HRW.</a:t>
            </a:r>
          </a:p>
          <a:p>
            <a:pPr marL="914400" lvl="1" indent="-457200" fontAlgn="auto">
              <a:spcBef>
                <a:spcPct val="20000"/>
              </a:spcBef>
              <a:spcAft>
                <a:spcPts val="0"/>
              </a:spcAft>
              <a:buFont typeface="Arial" panose="020B0604020202020204" pitchFamily="34" charset="0"/>
              <a:buChar char="•"/>
              <a:defRPr/>
            </a:pPr>
            <a:r>
              <a:rPr lang="en-US" sz="2800" u="sng" dirty="0">
                <a:latin typeface="+mn-lt"/>
              </a:rPr>
              <a:t>The Outsiders</a:t>
            </a:r>
            <a:r>
              <a:rPr lang="en-US" sz="2800" dirty="0">
                <a:latin typeface="+mn-lt"/>
              </a:rPr>
              <a:t>, </a:t>
            </a:r>
            <a:r>
              <a:rPr lang="en-US" sz="2800" u="sng" dirty="0">
                <a:latin typeface="+mn-lt"/>
              </a:rPr>
              <a:t>To Kill a Mockingbird,</a:t>
            </a:r>
            <a:r>
              <a:rPr lang="en-US" sz="2800" dirty="0">
                <a:latin typeface="+mn-lt"/>
              </a:rPr>
              <a:t> </a:t>
            </a:r>
            <a:r>
              <a:rPr lang="en-US" sz="2800" u="sng" dirty="0"/>
              <a:t>Twelfth Night</a:t>
            </a:r>
            <a:r>
              <a:rPr lang="en-US" sz="2800" dirty="0"/>
              <a:t>, </a:t>
            </a:r>
            <a:r>
              <a:rPr lang="en-US" sz="2800" u="sng" dirty="0"/>
              <a:t>Animal </a:t>
            </a:r>
            <a:r>
              <a:rPr lang="en-US" sz="2800" u="sng" dirty="0" smtClean="0"/>
              <a:t>Farm,</a:t>
            </a:r>
            <a:r>
              <a:rPr lang="en-US" sz="2800" dirty="0" smtClean="0"/>
              <a:t> </a:t>
            </a:r>
            <a:r>
              <a:rPr lang="en-US" sz="2800" u="sng" dirty="0" smtClean="0"/>
              <a:t>The Diary of Anne Frank</a:t>
            </a:r>
            <a:endParaRPr lang="en-US" sz="2800" u="sng" dirty="0">
              <a:latin typeface="+mn-lt"/>
            </a:endParaRPr>
          </a:p>
          <a:p>
            <a:pPr marL="742950" lvl="1" indent="-285750" fontAlgn="auto">
              <a:spcBef>
                <a:spcPct val="20000"/>
              </a:spcBef>
              <a:spcAft>
                <a:spcPts val="0"/>
              </a:spcAft>
              <a:buFont typeface="Arial" pitchFamily="34" charset="0"/>
              <a:buNone/>
              <a:defRPr/>
            </a:pPr>
            <a:endParaRPr lang="en-US" sz="2800" u="sng" dirty="0">
              <a:latin typeface="+mn-lt"/>
            </a:endParaRPr>
          </a:p>
          <a:p>
            <a:pPr marL="742950" lvl="1" indent="-285750" fontAlgn="auto">
              <a:spcBef>
                <a:spcPct val="20000"/>
              </a:spcBef>
              <a:spcAft>
                <a:spcPts val="0"/>
              </a:spcAft>
              <a:buFont typeface="Arial" pitchFamily="34" charset="0"/>
              <a:buNone/>
              <a:defRPr/>
            </a:pPr>
            <a:endParaRPr lang="en-US" sz="2800" u="sng" dirty="0">
              <a:latin typeface="+mn-lt"/>
            </a:endParaRPr>
          </a:p>
        </p:txBody>
      </p:sp>
    </p:spTree>
    <p:extLst>
      <p:ext uri="{BB962C8B-B14F-4D97-AF65-F5344CB8AC3E}">
        <p14:creationId xmlns:p14="http://schemas.microsoft.com/office/powerpoint/2010/main" val="9768514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11260</TotalTime>
  <Words>1884</Words>
  <Application>Microsoft Office PowerPoint</Application>
  <PresentationFormat>On-screen Show (4:3)</PresentationFormat>
  <Paragraphs>359</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Garamond</vt:lpstr>
      <vt:lpstr>Wingdings</vt:lpstr>
      <vt:lpstr>Wingdings 2</vt:lpstr>
      <vt:lpstr>Organic</vt:lpstr>
      <vt:lpstr>7th and 8th Grade Curriculum Night</vt:lpstr>
      <vt:lpstr>7th &amp; 8th Grade Writing</vt:lpstr>
      <vt:lpstr>6+ 1 Traits of Writing &amp;  The Writing Process</vt:lpstr>
      <vt:lpstr>PowerPoint Presentation</vt:lpstr>
      <vt:lpstr>PowerPoint Presentation</vt:lpstr>
      <vt:lpstr>PowerPoint Presentation</vt:lpstr>
      <vt:lpstr>PowerPoint Presentation</vt:lpstr>
      <vt:lpstr>7th and 8th Grade Literature</vt:lpstr>
      <vt:lpstr>Curriculum</vt:lpstr>
      <vt:lpstr>Grading Policy</vt:lpstr>
      <vt:lpstr>Homework/Late Work</vt:lpstr>
      <vt:lpstr>Regular Assignments</vt:lpstr>
      <vt:lpstr>Regular Assignments</vt:lpstr>
      <vt:lpstr>Class Website!</vt:lpstr>
      <vt:lpstr>7th and 8th Grade Science</vt:lpstr>
      <vt:lpstr>7th Grade Units</vt:lpstr>
      <vt:lpstr>8th Grade Units</vt:lpstr>
      <vt:lpstr>Science Units</vt:lpstr>
      <vt:lpstr>Hands on Science</vt:lpstr>
      <vt:lpstr>Grading</vt:lpstr>
      <vt:lpstr>Practice</vt:lpstr>
      <vt:lpstr>Lecture Guide </vt:lpstr>
      <vt:lpstr>Review</vt:lpstr>
      <vt:lpstr>Critical Thinking</vt:lpstr>
      <vt:lpstr>Concept Map</vt:lpstr>
      <vt:lpstr>Crossword-Word Search-Scramble</vt:lpstr>
      <vt:lpstr>Purpose of Practice</vt:lpstr>
      <vt:lpstr>Quizzes</vt:lpstr>
      <vt:lpstr>Exams</vt:lpstr>
      <vt:lpstr>7th and 8th Grade   Math</vt:lpstr>
      <vt:lpstr>7th Grade Math</vt:lpstr>
      <vt:lpstr>Math 8 &amp; 8H: Algebra Foundations </vt:lpstr>
      <vt:lpstr>Grading</vt:lpstr>
      <vt:lpstr>Attention Parents!</vt:lpstr>
      <vt:lpstr>More Info</vt:lpstr>
      <vt:lpstr>If a student needs help…</vt:lpstr>
      <vt:lpstr>2018-2019 MMXVIII-MMXIX</vt:lpstr>
      <vt:lpstr>7th and 8th Grade  Social Studies</vt:lpstr>
      <vt:lpstr>Grading </vt:lpstr>
      <vt:lpstr>7th Grade Curriculum</vt:lpstr>
      <vt:lpstr>8th Grade Curriculum</vt:lpstr>
      <vt:lpstr>Content is taught using Reading and Writing</vt:lpstr>
      <vt:lpstr>Assignments</vt:lpstr>
      <vt:lpstr>Class activities</vt:lpstr>
      <vt:lpstr>Studying for Tests and Quizzes</vt:lpstr>
      <vt:lpstr>Simulations</vt:lpstr>
      <vt:lpstr>Class Website!</vt:lpstr>
      <vt:lpstr>7th and 8th Grade Misc. Info</vt:lpstr>
      <vt:lpstr>http://valleyacademy78.weebly.com/</vt:lpstr>
      <vt:lpstr>Tutoring – some times are By Appointment!!!</vt:lpstr>
      <vt:lpstr>Weekly Emails</vt:lpstr>
      <vt:lpstr>Family link   </vt:lpstr>
      <vt:lpstr>Your Role in the 7th/8th Grade Life </vt:lpstr>
      <vt:lpstr>Emergency Lock Down</vt:lpstr>
      <vt:lpstr>Dress Code </vt:lpstr>
      <vt:lpstr>Any Questions?  </vt:lpstr>
    </vt:vector>
  </TitlesOfParts>
  <Company>Valley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School History</dc:title>
  <dc:creator>Michelle Ramsey</dc:creator>
  <cp:lastModifiedBy>Michelle Simon</cp:lastModifiedBy>
  <cp:revision>105</cp:revision>
  <dcterms:created xsi:type="dcterms:W3CDTF">2012-08-07T18:49:11Z</dcterms:created>
  <dcterms:modified xsi:type="dcterms:W3CDTF">2018-08-16T17:04:09Z</dcterms:modified>
</cp:coreProperties>
</file>