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handoutMasterIdLst>
    <p:handoutMasterId r:id="rId76"/>
  </p:handoutMasterIdLst>
  <p:sldIdLst>
    <p:sldId id="335" r:id="rId5"/>
    <p:sldId id="538" r:id="rId6"/>
    <p:sldId id="527" r:id="rId7"/>
    <p:sldId id="528" r:id="rId8"/>
    <p:sldId id="529" r:id="rId9"/>
    <p:sldId id="530" r:id="rId10"/>
    <p:sldId id="531" r:id="rId11"/>
    <p:sldId id="532" r:id="rId12"/>
    <p:sldId id="533" r:id="rId13"/>
    <p:sldId id="534" r:id="rId14"/>
    <p:sldId id="511" r:id="rId15"/>
    <p:sldId id="512" r:id="rId16"/>
    <p:sldId id="535" r:id="rId17"/>
    <p:sldId id="514" r:id="rId18"/>
    <p:sldId id="515" r:id="rId19"/>
    <p:sldId id="516" r:id="rId20"/>
    <p:sldId id="517" r:id="rId21"/>
    <p:sldId id="518" r:id="rId22"/>
    <p:sldId id="519" r:id="rId23"/>
    <p:sldId id="520" r:id="rId24"/>
    <p:sldId id="537" r:id="rId25"/>
    <p:sldId id="536" r:id="rId26"/>
    <p:sldId id="513" r:id="rId27"/>
    <p:sldId id="525" r:id="rId28"/>
    <p:sldId id="522" r:id="rId29"/>
    <p:sldId id="526" r:id="rId30"/>
    <p:sldId id="336" r:id="rId31"/>
    <p:sldId id="337" r:id="rId32"/>
    <p:sldId id="338" r:id="rId33"/>
    <p:sldId id="339" r:id="rId34"/>
    <p:sldId id="340" r:id="rId35"/>
    <p:sldId id="341" r:id="rId36"/>
    <p:sldId id="342" r:id="rId37"/>
    <p:sldId id="346" r:id="rId38"/>
    <p:sldId id="348" r:id="rId39"/>
    <p:sldId id="349" r:id="rId40"/>
    <p:sldId id="539" r:id="rId41"/>
    <p:sldId id="540" r:id="rId42"/>
    <p:sldId id="541" r:id="rId43"/>
    <p:sldId id="542" r:id="rId44"/>
    <p:sldId id="543" r:id="rId45"/>
    <p:sldId id="544" r:id="rId46"/>
    <p:sldId id="545" r:id="rId47"/>
    <p:sldId id="546" r:id="rId48"/>
    <p:sldId id="547" r:id="rId49"/>
    <p:sldId id="548" r:id="rId50"/>
    <p:sldId id="549" r:id="rId51"/>
    <p:sldId id="550" r:id="rId52"/>
    <p:sldId id="551" r:id="rId53"/>
    <p:sldId id="552" r:id="rId54"/>
    <p:sldId id="553" r:id="rId55"/>
    <p:sldId id="554" r:id="rId56"/>
    <p:sldId id="555" r:id="rId57"/>
    <p:sldId id="556" r:id="rId58"/>
    <p:sldId id="557" r:id="rId59"/>
    <p:sldId id="558" r:id="rId60"/>
    <p:sldId id="559" r:id="rId61"/>
    <p:sldId id="560" r:id="rId62"/>
    <p:sldId id="561" r:id="rId63"/>
    <p:sldId id="562" r:id="rId64"/>
    <p:sldId id="563" r:id="rId65"/>
    <p:sldId id="564" r:id="rId66"/>
    <p:sldId id="350" r:id="rId67"/>
    <p:sldId id="438" r:id="rId68"/>
    <p:sldId id="351" r:id="rId69"/>
    <p:sldId id="395" r:id="rId70"/>
    <p:sldId id="396" r:id="rId71"/>
    <p:sldId id="501" r:id="rId72"/>
    <p:sldId id="352" r:id="rId73"/>
    <p:sldId id="457" r:id="rId74"/>
    <p:sldId id="353" r:id="rId7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F73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file:///C:\laura\17-18%20curriculum\Curriculum\data\all%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laura\17-18%20curriculum\Curriculum\data\all%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77515310586175"/>
          <c:y val="4.6296296296296294E-2"/>
          <c:w val="0.41156080489938757"/>
          <c:h val="0.68593467483231263"/>
        </c:manualLayout>
      </c:layout>
      <c:pieChart>
        <c:varyColors val="1"/>
        <c:ser>
          <c:idx val="0"/>
          <c:order val="0"/>
          <c:dPt>
            <c:idx val="0"/>
            <c:bubble3D val="0"/>
            <c:explosion val="14"/>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83A-4215-B164-3B854D65AFB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83A-4215-B164-3B854D65AFB4}"/>
              </c:ext>
            </c:extLst>
          </c:dPt>
          <c:cat>
            <c:strRef>
              <c:f>Sheet3!$B$13:$C$13</c:f>
              <c:strCache>
                <c:ptCount val="2"/>
                <c:pt idx="0">
                  <c:v>Meets</c:v>
                </c:pt>
                <c:pt idx="1">
                  <c:v>Exceeds</c:v>
                </c:pt>
              </c:strCache>
            </c:strRef>
          </c:cat>
          <c:val>
            <c:numRef>
              <c:f>Sheet3!$B$23:$C$23</c:f>
              <c:numCache>
                <c:formatCode>General</c:formatCode>
                <c:ptCount val="2"/>
                <c:pt idx="0">
                  <c:v>29.777777777777779</c:v>
                </c:pt>
                <c:pt idx="1">
                  <c:v>59.666666666666664</c:v>
                </c:pt>
              </c:numCache>
            </c:numRef>
          </c:val>
          <c:extLst xmlns:c16r2="http://schemas.microsoft.com/office/drawing/2015/06/chart">
            <c:ext xmlns:c16="http://schemas.microsoft.com/office/drawing/2014/chart" uri="{C3380CC4-5D6E-409C-BE32-E72D297353CC}">
              <c16:uniqueId val="{00000004-F83A-4215-B164-3B854D65AFB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'AIMS '!$A$2</c:f>
              <c:strCache>
                <c:ptCount val="1"/>
                <c:pt idx="0">
                  <c:v>Valley</c:v>
                </c:pt>
              </c:strCache>
            </c:strRef>
          </c:tx>
          <c:spPr>
            <a:solidFill>
              <a:schemeClr val="accent1"/>
            </a:solidFill>
            <a:ln>
              <a:noFill/>
            </a:ln>
            <a:effectLst/>
          </c:spPr>
          <c:invertIfNegative val="0"/>
          <c:cat>
            <c:numRef>
              <c:f>'AIMS '!$B$1:$L$1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'AIMS '!$B$2:$L$2</c:f>
              <c:numCache>
                <c:formatCode>General</c:formatCode>
                <c:ptCount val="11"/>
                <c:pt idx="0">
                  <c:v>98</c:v>
                </c:pt>
                <c:pt idx="1">
                  <c:v>93</c:v>
                </c:pt>
                <c:pt idx="2">
                  <c:v>95</c:v>
                </c:pt>
                <c:pt idx="3">
                  <c:v>94</c:v>
                </c:pt>
                <c:pt idx="4">
                  <c:v>94</c:v>
                </c:pt>
                <c:pt idx="5">
                  <c:v>91</c:v>
                </c:pt>
                <c:pt idx="6">
                  <c:v>93</c:v>
                </c:pt>
                <c:pt idx="7">
                  <c:v>89</c:v>
                </c:pt>
                <c:pt idx="8">
                  <c:v>89</c:v>
                </c:pt>
                <c:pt idx="9">
                  <c:v>92</c:v>
                </c:pt>
                <c:pt idx="10">
                  <c:v>97</c:v>
                </c:pt>
              </c:numCache>
            </c:numRef>
          </c:val>
          <c:extLst xmlns:c16r2="http://schemas.microsoft.com/office/drawing/2015/06/chart">
            <c:ext xmlns:c16="http://schemas.microsoft.com/office/drawing/2014/chart" uri="{C3380CC4-5D6E-409C-BE32-E72D297353CC}">
              <c16:uniqueId val="{00000000-0E1F-4F49-BFC3-BA8BBF711DD5}"/>
            </c:ext>
          </c:extLst>
        </c:ser>
        <c:ser>
          <c:idx val="1"/>
          <c:order val="1"/>
          <c:tx>
            <c:strRef>
              <c:f>'AIMS '!$A$3</c:f>
              <c:strCache>
                <c:ptCount val="1"/>
                <c:pt idx="0">
                  <c:v>State</c:v>
                </c:pt>
              </c:strCache>
            </c:strRef>
          </c:tx>
          <c:spPr>
            <a:solidFill>
              <a:schemeClr val="accent2"/>
            </a:solidFill>
            <a:ln>
              <a:noFill/>
            </a:ln>
            <a:effectLst/>
          </c:spPr>
          <c:invertIfNegative val="0"/>
          <c:cat>
            <c:numRef>
              <c:f>'AIMS '!$B$1:$L$1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'AIMS '!$B$3:$L$3</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val>
          <c:extLst xmlns:c16r2="http://schemas.microsoft.com/office/drawing/2015/06/chart">
            <c:ext xmlns:c16="http://schemas.microsoft.com/office/drawing/2014/chart" uri="{C3380CC4-5D6E-409C-BE32-E72D297353CC}">
              <c16:uniqueId val="{00000001-0E1F-4F49-BFC3-BA8BBF711DD5}"/>
            </c:ext>
          </c:extLst>
        </c:ser>
        <c:dLbls>
          <c:showLegendKey val="0"/>
          <c:showVal val="0"/>
          <c:showCatName val="0"/>
          <c:showSerName val="0"/>
          <c:showPercent val="0"/>
          <c:showBubbleSize val="0"/>
        </c:dLbls>
        <c:gapWidth val="219"/>
        <c:overlap val="-27"/>
        <c:axId val="133800144"/>
        <c:axId val="133614024"/>
      </c:barChart>
      <c:catAx>
        <c:axId val="13380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614024"/>
        <c:crosses val="autoZero"/>
        <c:auto val="1"/>
        <c:lblAlgn val="ctr"/>
        <c:lblOffset val="100"/>
        <c:noMultiLvlLbl val="0"/>
      </c:catAx>
      <c:valAx>
        <c:axId val="133614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800144"/>
        <c:crosses val="autoZero"/>
        <c:crossBetween val="between"/>
      </c:valAx>
      <c:spPr>
        <a:noFill/>
        <a:ln>
          <a:noFill/>
        </a:ln>
        <a:effectLst/>
      </c:spPr>
    </c:plotArea>
    <c:legend>
      <c:legendPos val="b"/>
      <c:layout>
        <c:manualLayout>
          <c:xMode val="edge"/>
          <c:yMode val="edge"/>
          <c:x val="0.2549393173876584"/>
          <c:y val="0.90773109055686629"/>
          <c:w val="0.46187651019705994"/>
          <c:h val="7.06495014890397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67AF170-2E92-453B-877C-49A90C5BE858}" type="datetimeFigureOut">
              <a:rPr lang="en-US" smtClean="0"/>
              <a:pPr/>
              <a:t>8/15/2019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84AF277-87C2-4CA9-BE80-689D77DA8A49}" type="slidenum">
              <a:rPr lang="en-US" smtClean="0"/>
              <a:pPr/>
              <a:t>‹#›</a:t>
            </a:fld>
            <a:endParaRPr lang="en-US"/>
          </a:p>
        </p:txBody>
      </p:sp>
    </p:spTree>
    <p:extLst>
      <p:ext uri="{BB962C8B-B14F-4D97-AF65-F5344CB8AC3E}">
        <p14:creationId xmlns:p14="http://schemas.microsoft.com/office/powerpoint/2010/main" val="1177417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3CDA6F5-3ECB-4CED-B705-7F6822831F6D}"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31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9FA61-ACDC-4368-9AA1-00EADE187557}" type="datetimeFigureOut">
              <a:rPr lang="en-US" smtClean="0"/>
              <a:pPr/>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391055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47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10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146277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1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75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92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649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921C107-0F38-493D-A5E4-C7613548F45A}" type="datetimeFigureOut">
              <a:rPr lang="en-US"/>
              <a:pPr>
                <a:defRPr/>
              </a:pPr>
              <a:t>8/15/2019</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fld id="{3EDC80A1-4F1D-4F82-8B05-CF76D822129B}" type="slidenum">
              <a:rPr lang="en-US" altLang="en-US"/>
              <a:pPr/>
              <a:t>‹#›</a:t>
            </a:fld>
            <a:endParaRPr lang="en-US" altLang="en-US"/>
          </a:p>
        </p:txBody>
      </p:sp>
    </p:spTree>
    <p:extLst>
      <p:ext uri="{BB962C8B-B14F-4D97-AF65-F5344CB8AC3E}">
        <p14:creationId xmlns:p14="http://schemas.microsoft.com/office/powerpoint/2010/main" val="202805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345272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71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09FA61-ACDC-4368-9AA1-00EADE187557}" type="datetimeFigureOut">
              <a:rPr lang="en-US" smtClean="0"/>
              <a:pPr/>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367665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09FA61-ACDC-4368-9AA1-00EADE187557}" type="datetimeFigureOut">
              <a:rPr lang="en-US" smtClean="0"/>
              <a:pPr/>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DA6F5-3ECB-4CED-B705-7F6822831F6D}"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15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09FA61-ACDC-4368-9AA1-00EADE187557}" type="datetimeFigureOut">
              <a:rPr lang="en-US" smtClean="0"/>
              <a:pPr/>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DA6F5-3ECB-4CED-B705-7F6822831F6D}"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66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9FA61-ACDC-4368-9AA1-00EADE187557}" type="datetimeFigureOut">
              <a:rPr lang="en-US" smtClean="0"/>
              <a:pPr/>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239899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9FA61-ACDC-4368-9AA1-00EADE187557}" type="datetimeFigureOut">
              <a:rPr lang="en-US" smtClean="0"/>
              <a:pPr/>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88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9FA61-ACDC-4368-9AA1-00EADE187557}" type="datetimeFigureOut">
              <a:rPr lang="en-US" smtClean="0"/>
              <a:pPr/>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40153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09FA61-ACDC-4368-9AA1-00EADE187557}" type="datetimeFigureOut">
              <a:rPr lang="en-US" smtClean="0"/>
              <a:pPr/>
              <a:t>8/15/2019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CDA6F5-3ECB-4CED-B705-7F6822831F6D}" type="slidenum">
              <a:rPr lang="en-US" smtClean="0"/>
              <a:pPr/>
              <a:t>‹#›</a:t>
            </a:fld>
            <a:endParaRPr lang="en-US"/>
          </a:p>
        </p:txBody>
      </p:sp>
    </p:spTree>
    <p:extLst>
      <p:ext uri="{BB962C8B-B14F-4D97-AF65-F5344CB8AC3E}">
        <p14:creationId xmlns:p14="http://schemas.microsoft.com/office/powerpoint/2010/main" val="7306069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0.emf"/></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3.emf"/></Relationships>
</file>

<file path=ppt/slides/_rels/slide4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g"/><Relationship Id="rId7" Type="http://schemas.openxmlformats.org/officeDocument/2006/relationships/image" Target="../media/image59.jpeg"/><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1.emf"/></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6.emf"/></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3.e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0.emf"/></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6.emf"/></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3.emf"/></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00.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7</a:t>
            </a:r>
            <a:r>
              <a:rPr lang="en-US" baseline="30000" dirty="0" smtClean="0"/>
              <a:t>th</a:t>
            </a:r>
            <a:r>
              <a:rPr lang="en-US" dirty="0" smtClean="0"/>
              <a:t> and 8</a:t>
            </a:r>
            <a:r>
              <a:rPr lang="en-US" baseline="30000" dirty="0" smtClean="0"/>
              <a:t>th</a:t>
            </a:r>
            <a:r>
              <a:rPr lang="en-US" dirty="0" smtClean="0"/>
              <a:t> Grade Curriculum Night</a:t>
            </a:r>
            <a:endParaRPr lang="en-US" dirty="0"/>
          </a:p>
        </p:txBody>
      </p:sp>
      <p:sp>
        <p:nvSpPr>
          <p:cNvPr id="6147" name="Subtitle 2"/>
          <p:cNvSpPr>
            <a:spLocks noGrp="1"/>
          </p:cNvSpPr>
          <p:nvPr>
            <p:ph type="subTitle" idx="1"/>
          </p:nvPr>
        </p:nvSpPr>
        <p:spPr>
          <a:xfrm>
            <a:off x="1371601" y="3540125"/>
            <a:ext cx="6324600" cy="3317875"/>
          </a:xfrm>
        </p:spPr>
        <p:txBody>
          <a:bodyPr>
            <a:normAutofit fontScale="85000" lnSpcReduction="20000"/>
          </a:bodyPr>
          <a:lstStyle/>
          <a:p>
            <a:pPr eaLnBrk="1" hangingPunct="1"/>
            <a:r>
              <a:rPr lang="en-US" altLang="en-US" sz="3600" dirty="0" smtClean="0">
                <a:solidFill>
                  <a:schemeClr val="tx1"/>
                </a:solidFill>
              </a:rPr>
              <a:t>Welcome!</a:t>
            </a:r>
          </a:p>
          <a:p>
            <a:pPr eaLnBrk="1" hangingPunct="1"/>
            <a:r>
              <a:rPr lang="en-US" altLang="en-US" sz="3600" dirty="0" smtClean="0"/>
              <a:t>Please sign in!!! – Located at Coyote Club Desk </a:t>
            </a:r>
            <a:endParaRPr lang="en-US" altLang="en-US" sz="3600" dirty="0" smtClean="0">
              <a:solidFill>
                <a:schemeClr val="tx1"/>
              </a:solidFill>
            </a:endParaRP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sz="1400" dirty="0" smtClean="0"/>
              <a:t>*The information in this PowerPoint is as of 8/15/2019 and is subject to change at any time at the teacher’s discretion*</a:t>
            </a:r>
          </a:p>
        </p:txBody>
      </p:sp>
    </p:spTree>
    <p:extLst>
      <p:ext uri="{BB962C8B-B14F-4D97-AF65-F5344CB8AC3E}">
        <p14:creationId xmlns:p14="http://schemas.microsoft.com/office/powerpoint/2010/main" val="348409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2019-2020</a:t>
            </a:r>
            <a:br>
              <a:rPr lang="en-US" dirty="0" smtClean="0"/>
            </a:br>
            <a:r>
              <a:rPr lang="en-US" dirty="0" smtClean="0"/>
              <a:t>MMXIX-MMXX</a:t>
            </a:r>
            <a:endParaRPr lang="en-US" dirty="0"/>
          </a:p>
        </p:txBody>
      </p:sp>
      <p:sp>
        <p:nvSpPr>
          <p:cNvPr id="3" name="Content Placeholder 2"/>
          <p:cNvSpPr>
            <a:spLocks noGrp="1"/>
          </p:cNvSpPr>
          <p:nvPr>
            <p:ph idx="1"/>
          </p:nvPr>
        </p:nvSpPr>
        <p:spPr/>
        <p:txBody>
          <a:bodyPr/>
          <a:lstStyle/>
          <a:p>
            <a:r>
              <a:rPr lang="en-US" dirty="0" smtClean="0"/>
              <a:t>It is going to be a great – fun – year in Math!!</a:t>
            </a:r>
            <a:endParaRPr lang="en-US" dirty="0"/>
          </a:p>
        </p:txBody>
      </p:sp>
      <p:pic>
        <p:nvPicPr>
          <p:cNvPr id="4" name="Picture 3" descr="great_year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127" y="3458632"/>
            <a:ext cx="4852212" cy="2476500"/>
          </a:xfrm>
          <a:prstGeom prst="rect">
            <a:avLst/>
          </a:prstGeom>
        </p:spPr>
      </p:pic>
    </p:spTree>
    <p:extLst>
      <p:ext uri="{BB962C8B-B14F-4D97-AF65-F5344CB8AC3E}">
        <p14:creationId xmlns:p14="http://schemas.microsoft.com/office/powerpoint/2010/main" val="392694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3600" dirty="0" smtClean="0"/>
              <a:t>7</a:t>
            </a:r>
            <a:r>
              <a:rPr lang="en-US" sz="3600" baseline="30000" dirty="0" smtClean="0"/>
              <a:t>th</a:t>
            </a:r>
            <a:r>
              <a:rPr lang="en-US" sz="3600" dirty="0" smtClean="0"/>
              <a:t> and 8</a:t>
            </a:r>
            <a:r>
              <a:rPr lang="en-US" sz="3600" baseline="30000" dirty="0" smtClean="0"/>
              <a:t>th</a:t>
            </a:r>
            <a:r>
              <a:rPr lang="en-US" sz="3600" dirty="0" smtClean="0"/>
              <a:t> Grade </a:t>
            </a:r>
            <a:r>
              <a:rPr lang="en-US" sz="6000" b="1" dirty="0" smtClean="0"/>
              <a:t>Literature</a:t>
            </a:r>
            <a:endParaRPr lang="en-US" sz="6000" b="1" dirty="0"/>
          </a:p>
        </p:txBody>
      </p:sp>
      <p:sp>
        <p:nvSpPr>
          <p:cNvPr id="34819" name="Subtitle 2"/>
          <p:cNvSpPr>
            <a:spLocks noGrp="1"/>
          </p:cNvSpPr>
          <p:nvPr>
            <p:ph type="subTitle" idx="1"/>
          </p:nvPr>
        </p:nvSpPr>
        <p:spPr/>
        <p:txBody>
          <a:bodyPr>
            <a:normAutofit/>
          </a:bodyPr>
          <a:lstStyle/>
          <a:p>
            <a:pPr eaLnBrk="1" hangingPunct="1"/>
            <a:r>
              <a:rPr lang="en-US" altLang="en-US" sz="4400" dirty="0" smtClean="0">
                <a:solidFill>
                  <a:schemeClr val="tx1"/>
                </a:solidFill>
              </a:rPr>
              <a:t>Mr. De La Cruz</a:t>
            </a:r>
          </a:p>
        </p:txBody>
      </p:sp>
    </p:spTree>
    <p:extLst>
      <p:ext uri="{BB962C8B-B14F-4D97-AF65-F5344CB8AC3E}">
        <p14:creationId xmlns:p14="http://schemas.microsoft.com/office/powerpoint/2010/main" val="2455434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974" y="457201"/>
            <a:ext cx="6798734" cy="838200"/>
          </a:xfrm>
        </p:spPr>
        <p:txBody>
          <a:bodyPr/>
          <a:lstStyle/>
          <a:p>
            <a:pPr eaLnBrk="1" hangingPunct="1">
              <a:defRPr/>
            </a:pPr>
            <a:r>
              <a:rPr lang="en-US" dirty="0" smtClean="0"/>
              <a:t>Curriculum</a:t>
            </a:r>
            <a:endParaRPr lang="en-US" dirty="0"/>
          </a:p>
        </p:txBody>
      </p:sp>
      <p:sp>
        <p:nvSpPr>
          <p:cNvPr id="35843" name="Content Placeholder 2"/>
          <p:cNvSpPr>
            <a:spLocks noGrp="1"/>
          </p:cNvSpPr>
          <p:nvPr>
            <p:ph idx="1"/>
          </p:nvPr>
        </p:nvSpPr>
        <p:spPr>
          <a:xfrm>
            <a:off x="533400" y="1312986"/>
            <a:ext cx="7620000" cy="2497014"/>
          </a:xfrm>
        </p:spPr>
        <p:txBody>
          <a:bodyPr>
            <a:normAutofit lnSpcReduction="10000"/>
          </a:bodyPr>
          <a:lstStyle/>
          <a:p>
            <a:pPr eaLnBrk="1" hangingPunct="1"/>
            <a:r>
              <a:rPr lang="en-US" altLang="en-US" sz="3200" dirty="0" smtClean="0"/>
              <a:t>7</a:t>
            </a:r>
            <a:r>
              <a:rPr lang="en-US" altLang="en-US" sz="3200" baseline="30000" dirty="0" smtClean="0"/>
              <a:t>th</a:t>
            </a:r>
            <a:r>
              <a:rPr lang="en-US" altLang="en-US" sz="3200" dirty="0" smtClean="0"/>
              <a:t> Grade:  </a:t>
            </a:r>
            <a:r>
              <a:rPr lang="en-US" altLang="en-US" sz="3200" u="sng" dirty="0" smtClean="0"/>
              <a:t>The Elements of Literature, First Course</a:t>
            </a:r>
            <a:r>
              <a:rPr lang="en-US" altLang="en-US" sz="3200" dirty="0" smtClean="0"/>
              <a:t>, by HRW.</a:t>
            </a:r>
          </a:p>
          <a:p>
            <a:pPr lvl="1" eaLnBrk="1" hangingPunct="1"/>
            <a:r>
              <a:rPr lang="en-US" altLang="en-US" sz="2800" u="sng" dirty="0" smtClean="0"/>
              <a:t>Roll of Thunder, Hear My Cry</a:t>
            </a:r>
            <a:r>
              <a:rPr lang="en-US" altLang="en-US" sz="2800" dirty="0" smtClean="0"/>
              <a:t>, </a:t>
            </a:r>
            <a:r>
              <a:rPr lang="en-US" altLang="en-US" sz="2800" u="sng" dirty="0" smtClean="0"/>
              <a:t>The Giver</a:t>
            </a:r>
            <a:r>
              <a:rPr lang="en-US" altLang="en-US" sz="2800" dirty="0" smtClean="0"/>
              <a:t>, </a:t>
            </a:r>
            <a:r>
              <a:rPr lang="en-US" altLang="en-US" sz="2800" u="sng" dirty="0" smtClean="0"/>
              <a:t>A Christmas Carol,</a:t>
            </a:r>
            <a:r>
              <a:rPr lang="en-US" altLang="en-US" sz="2800" dirty="0" smtClean="0"/>
              <a:t> </a:t>
            </a:r>
            <a:r>
              <a:rPr lang="en-US" altLang="en-US" sz="2800" u="sng" dirty="0" smtClean="0"/>
              <a:t>Nothing But the Truth</a:t>
            </a:r>
            <a:r>
              <a:rPr lang="en-US" altLang="en-US" sz="2800" dirty="0" smtClean="0"/>
              <a:t>, </a:t>
            </a:r>
            <a:r>
              <a:rPr lang="en-US" altLang="en-US" sz="2800" u="sng" dirty="0" smtClean="0"/>
              <a:t>The Hobbit</a:t>
            </a:r>
            <a:r>
              <a:rPr lang="en-US" altLang="en-US" sz="2800" dirty="0" smtClean="0"/>
              <a:t>, TBA</a:t>
            </a:r>
          </a:p>
          <a:p>
            <a:pPr lvl="1" eaLnBrk="1" hangingPunct="1">
              <a:buFont typeface="Wingdings 2" pitchFamily="18" charset="2"/>
              <a:buNone/>
            </a:pPr>
            <a:endParaRPr lang="en-US" altLang="en-US" u="sng" dirty="0" smtClean="0"/>
          </a:p>
          <a:p>
            <a:pPr lvl="1" eaLnBrk="1" hangingPunct="1">
              <a:buFont typeface="Wingdings 2" pitchFamily="18" charset="2"/>
              <a:buNone/>
            </a:pPr>
            <a:endParaRPr lang="en-US" altLang="en-US" u="sng" dirty="0" smtClean="0"/>
          </a:p>
        </p:txBody>
      </p:sp>
      <p:sp>
        <p:nvSpPr>
          <p:cNvPr id="4" name="Content Placeholder 2"/>
          <p:cNvSpPr txBox="1">
            <a:spLocks/>
          </p:cNvSpPr>
          <p:nvPr/>
        </p:nvSpPr>
        <p:spPr>
          <a:xfrm>
            <a:off x="782840" y="3886200"/>
            <a:ext cx="7599159" cy="2209800"/>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3200" dirty="0"/>
              <a:t>8</a:t>
            </a:r>
            <a:r>
              <a:rPr lang="en-US" sz="3200" baseline="30000" dirty="0">
                <a:latin typeface="+mn-lt"/>
              </a:rPr>
              <a:t>th</a:t>
            </a:r>
            <a:r>
              <a:rPr lang="en-US" sz="3200" dirty="0">
                <a:latin typeface="+mn-lt"/>
              </a:rPr>
              <a:t> Grade: </a:t>
            </a:r>
            <a:r>
              <a:rPr lang="en-US" sz="3200" dirty="0" smtClean="0">
                <a:latin typeface="+mn-lt"/>
              </a:rPr>
              <a:t> </a:t>
            </a:r>
            <a:r>
              <a:rPr lang="en-US" sz="3200" u="sng" dirty="0" smtClean="0">
                <a:latin typeface="+mn-lt"/>
              </a:rPr>
              <a:t>The </a:t>
            </a:r>
            <a:r>
              <a:rPr lang="en-US" sz="3200" u="sng" dirty="0">
                <a:latin typeface="+mn-lt"/>
              </a:rPr>
              <a:t>Elements of Literature, Second Course</a:t>
            </a:r>
            <a:r>
              <a:rPr lang="en-US" sz="3200" dirty="0">
                <a:latin typeface="+mn-lt"/>
              </a:rPr>
              <a:t>, by HRW.</a:t>
            </a:r>
          </a:p>
          <a:p>
            <a:pPr marL="914400" lvl="1" indent="-457200" fontAlgn="auto">
              <a:spcBef>
                <a:spcPct val="20000"/>
              </a:spcBef>
              <a:spcAft>
                <a:spcPts val="0"/>
              </a:spcAft>
              <a:buFont typeface="Arial" panose="020B0604020202020204" pitchFamily="34" charset="0"/>
              <a:buChar char="•"/>
              <a:defRPr/>
            </a:pPr>
            <a:r>
              <a:rPr lang="en-US" sz="2800" u="sng" dirty="0">
                <a:latin typeface="+mn-lt"/>
              </a:rPr>
              <a:t>The Outsiders</a:t>
            </a:r>
            <a:r>
              <a:rPr lang="en-US" sz="2800" dirty="0">
                <a:latin typeface="+mn-lt"/>
              </a:rPr>
              <a:t>, </a:t>
            </a:r>
            <a:r>
              <a:rPr lang="en-US" sz="2800" u="sng" dirty="0">
                <a:latin typeface="+mn-lt"/>
              </a:rPr>
              <a:t>To Kill a Mockingbird,</a:t>
            </a:r>
            <a:r>
              <a:rPr lang="en-US" sz="2800" dirty="0">
                <a:latin typeface="+mn-lt"/>
              </a:rPr>
              <a:t> </a:t>
            </a:r>
            <a:r>
              <a:rPr lang="en-US" sz="2800" u="sng" dirty="0"/>
              <a:t>Twelfth Night</a:t>
            </a:r>
            <a:r>
              <a:rPr lang="en-US" sz="2800" dirty="0"/>
              <a:t>, </a:t>
            </a:r>
            <a:r>
              <a:rPr lang="en-US" sz="2800" u="sng" dirty="0"/>
              <a:t>Animal </a:t>
            </a:r>
            <a:r>
              <a:rPr lang="en-US" sz="2800" u="sng" dirty="0" smtClean="0"/>
              <a:t>Farm,</a:t>
            </a:r>
            <a:r>
              <a:rPr lang="en-US" sz="2800" dirty="0" smtClean="0"/>
              <a:t> </a:t>
            </a:r>
            <a:r>
              <a:rPr lang="en-US" sz="2800" u="sng" dirty="0" smtClean="0"/>
              <a:t>The Diary of Anne Frank</a:t>
            </a:r>
            <a:endParaRPr lang="en-US" sz="2800" u="sng" dirty="0">
              <a:latin typeface="+mn-lt"/>
            </a:endParaRPr>
          </a:p>
          <a:p>
            <a:pPr marL="742950" lvl="1" indent="-285750" fontAlgn="auto">
              <a:spcBef>
                <a:spcPct val="20000"/>
              </a:spcBef>
              <a:spcAft>
                <a:spcPts val="0"/>
              </a:spcAft>
              <a:buFont typeface="Arial" pitchFamily="34" charset="0"/>
              <a:buNone/>
              <a:defRPr/>
            </a:pPr>
            <a:endParaRPr lang="en-US" sz="2800" u="sng" dirty="0">
              <a:latin typeface="+mn-lt"/>
            </a:endParaRPr>
          </a:p>
          <a:p>
            <a:pPr marL="742950" lvl="1" indent="-285750" fontAlgn="auto">
              <a:spcBef>
                <a:spcPct val="20000"/>
              </a:spcBef>
              <a:spcAft>
                <a:spcPts val="0"/>
              </a:spcAft>
              <a:buFont typeface="Arial" pitchFamily="34" charset="0"/>
              <a:buNone/>
              <a:defRPr/>
            </a:pPr>
            <a:endParaRPr lang="en-US" sz="2800" u="sng" dirty="0">
              <a:latin typeface="+mn-lt"/>
            </a:endParaRPr>
          </a:p>
        </p:txBody>
      </p:sp>
    </p:spTree>
    <p:extLst>
      <p:ext uri="{BB962C8B-B14F-4D97-AF65-F5344CB8AC3E}">
        <p14:creationId xmlns:p14="http://schemas.microsoft.com/office/powerpoint/2010/main" val="976851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400" dirty="0" smtClean="0"/>
              <a:t>Grading Policy</a:t>
            </a:r>
            <a:endParaRPr lang="en-US" sz="4400" dirty="0"/>
          </a:p>
        </p:txBody>
      </p:sp>
      <p:sp>
        <p:nvSpPr>
          <p:cNvPr id="36867" name="Content Placeholder 2"/>
          <p:cNvSpPr>
            <a:spLocks noGrp="1"/>
          </p:cNvSpPr>
          <p:nvPr>
            <p:ph idx="1"/>
          </p:nvPr>
        </p:nvSpPr>
        <p:spPr/>
        <p:txBody>
          <a:bodyPr/>
          <a:lstStyle/>
          <a:p>
            <a:pPr eaLnBrk="1" hangingPunct="1"/>
            <a:r>
              <a:rPr lang="en-US" altLang="en-US" sz="2800" dirty="0" smtClean="0"/>
              <a:t>Essays/Projects/Presentations – 40%</a:t>
            </a:r>
          </a:p>
          <a:p>
            <a:pPr eaLnBrk="1" hangingPunct="1"/>
            <a:r>
              <a:rPr lang="en-US" altLang="en-US" sz="2800" dirty="0" smtClean="0"/>
              <a:t>Quizzes – 30%</a:t>
            </a:r>
          </a:p>
          <a:p>
            <a:pPr eaLnBrk="1" hangingPunct="1"/>
            <a:r>
              <a:rPr lang="en-US" altLang="en-US" sz="2800" dirty="0" smtClean="0"/>
              <a:t>Homework – 30%</a:t>
            </a:r>
          </a:p>
          <a:p>
            <a:pPr eaLnBrk="1" hangingPunct="1"/>
            <a:endParaRPr lang="en-US" altLang="en-US" dirty="0" smtClean="0"/>
          </a:p>
          <a:p>
            <a:pPr eaLnBrk="1" hangingPunct="1"/>
            <a:endParaRPr lang="en-US" altLang="en-US" dirty="0" smtClean="0"/>
          </a:p>
          <a:p>
            <a:pPr eaLnBrk="1" hangingPunct="1"/>
            <a:r>
              <a:rPr lang="en-US" altLang="en-US" dirty="0" smtClean="0"/>
              <a:t>Following directions!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239517"/>
            <a:ext cx="2209800" cy="2990707"/>
          </a:xfrm>
          <a:prstGeom prst="rect">
            <a:avLst/>
          </a:prstGeom>
        </p:spPr>
      </p:pic>
    </p:spTree>
    <p:extLst>
      <p:ext uri="{BB962C8B-B14F-4D97-AF65-F5344CB8AC3E}">
        <p14:creationId xmlns:p14="http://schemas.microsoft.com/office/powerpoint/2010/main" val="2073229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Homework/Late Work</a:t>
            </a:r>
            <a:endParaRPr lang="en-US" dirty="0"/>
          </a:p>
        </p:txBody>
      </p:sp>
      <p:sp>
        <p:nvSpPr>
          <p:cNvPr id="37891" name="Content Placeholder 2"/>
          <p:cNvSpPr>
            <a:spLocks noGrp="1"/>
          </p:cNvSpPr>
          <p:nvPr>
            <p:ph idx="1"/>
          </p:nvPr>
        </p:nvSpPr>
        <p:spPr/>
        <p:txBody>
          <a:bodyPr>
            <a:normAutofit/>
          </a:bodyPr>
          <a:lstStyle/>
          <a:p>
            <a:pPr eaLnBrk="1" hangingPunct="1"/>
            <a:r>
              <a:rPr lang="en-US" altLang="en-US" sz="2800" dirty="0" smtClean="0"/>
              <a:t>We will be having homework regularly. I do not accept late work or incomplete work.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777268"/>
            <a:ext cx="3733800" cy="2419502"/>
          </a:xfrm>
          <a:prstGeom prst="rect">
            <a:avLst/>
          </a:prstGeom>
        </p:spPr>
      </p:pic>
    </p:spTree>
    <p:extLst>
      <p:ext uri="{BB962C8B-B14F-4D97-AF65-F5344CB8AC3E}">
        <p14:creationId xmlns:p14="http://schemas.microsoft.com/office/powerpoint/2010/main" val="1259524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72" y="1052388"/>
            <a:ext cx="6798734" cy="1303867"/>
          </a:xfrm>
        </p:spPr>
        <p:txBody>
          <a:bodyPr/>
          <a:lstStyle/>
          <a:p>
            <a:pPr eaLnBrk="1" hangingPunct="1">
              <a:defRPr/>
            </a:pPr>
            <a:r>
              <a:rPr lang="en-US" dirty="0" smtClean="0"/>
              <a:t>Regular Assignments</a:t>
            </a:r>
            <a:endParaRPr lang="en-US" dirty="0"/>
          </a:p>
        </p:txBody>
      </p:sp>
      <p:sp>
        <p:nvSpPr>
          <p:cNvPr id="38915" name="Content Placeholder 2"/>
          <p:cNvSpPr>
            <a:spLocks noGrp="1"/>
          </p:cNvSpPr>
          <p:nvPr>
            <p:ph idx="1"/>
          </p:nvPr>
        </p:nvSpPr>
        <p:spPr/>
        <p:txBody>
          <a:bodyPr/>
          <a:lstStyle/>
          <a:p>
            <a:pPr eaLnBrk="1" hangingPunct="1"/>
            <a:r>
              <a:rPr lang="en-US" altLang="en-US" smtClean="0"/>
              <a:t>Vocabulary (High frequency/SAT type words)</a:t>
            </a:r>
          </a:p>
          <a:p>
            <a:pPr lvl="1" eaLnBrk="1" hangingPunct="1"/>
            <a:r>
              <a:rPr lang="en-US" altLang="en-US" smtClean="0"/>
              <a:t>1 new word every day</a:t>
            </a:r>
          </a:p>
          <a:p>
            <a:pPr lvl="1" eaLnBrk="1" hangingPunct="1"/>
            <a:r>
              <a:rPr lang="en-US" altLang="en-US" smtClean="0"/>
              <a:t>A quiz will be given every Friday</a:t>
            </a:r>
          </a:p>
          <a:p>
            <a:pPr lvl="1" eaLnBrk="1" hangingPunct="1"/>
            <a:r>
              <a:rPr lang="en-US" altLang="en-US" smtClean="0"/>
              <a:t>Units contain 20 words, so quizzes are cumulative until we reach 20. Then it starts over again. </a:t>
            </a:r>
          </a:p>
          <a:p>
            <a:pPr lvl="1" eaLnBrk="1" hangingPunct="1"/>
            <a:r>
              <a:rPr lang="en-US" altLang="en-US" smtClean="0"/>
              <a:t>Vocabulary Bell Work is checked and counted for a grade. Students are still responsible for completing vocabulary when they are absent.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827" y="685800"/>
            <a:ext cx="2374157" cy="1571625"/>
          </a:xfrm>
          <a:prstGeom prst="rect">
            <a:avLst/>
          </a:prstGeom>
        </p:spPr>
      </p:pic>
    </p:spTree>
    <p:extLst>
      <p:ext uri="{BB962C8B-B14F-4D97-AF65-F5344CB8AC3E}">
        <p14:creationId xmlns:p14="http://schemas.microsoft.com/office/powerpoint/2010/main" val="797730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Regular Assignments</a:t>
            </a:r>
            <a:endParaRPr lang="en-US" dirty="0"/>
          </a:p>
        </p:txBody>
      </p:sp>
      <p:sp>
        <p:nvSpPr>
          <p:cNvPr id="39939" name="Content Placeholder 2"/>
          <p:cNvSpPr>
            <a:spLocks noGrp="1"/>
          </p:cNvSpPr>
          <p:nvPr>
            <p:ph idx="1"/>
          </p:nvPr>
        </p:nvSpPr>
        <p:spPr>
          <a:xfrm>
            <a:off x="1176864" y="2490135"/>
            <a:ext cx="7205135" cy="3758265"/>
          </a:xfrm>
        </p:spPr>
        <p:txBody>
          <a:bodyPr>
            <a:normAutofit/>
          </a:bodyPr>
          <a:lstStyle/>
          <a:p>
            <a:pPr eaLnBrk="1" hangingPunct="1"/>
            <a:r>
              <a:rPr lang="en-US" altLang="en-US" b="1" dirty="0" smtClean="0"/>
              <a:t>Poem Memorization</a:t>
            </a:r>
          </a:p>
          <a:p>
            <a:pPr marL="511175" lvl="2" indent="-273050" eaLnBrk="1" hangingPunct="1">
              <a:spcBef>
                <a:spcPts val="600"/>
              </a:spcBef>
              <a:buClr>
                <a:schemeClr val="tx2"/>
              </a:buClr>
              <a:buSzPct val="73000"/>
              <a:buFont typeface="Wingdings 2" pitchFamily="18" charset="2"/>
              <a:buChar char=""/>
            </a:pPr>
            <a:r>
              <a:rPr lang="en-US" altLang="en-US" dirty="0" smtClean="0"/>
              <a:t>One poem a month (list posted on </a:t>
            </a:r>
            <a:r>
              <a:rPr lang="en-US" altLang="en-US" dirty="0" err="1" smtClean="0"/>
              <a:t>Weebly</a:t>
            </a:r>
            <a:r>
              <a:rPr lang="en-US" altLang="en-US" dirty="0" smtClean="0"/>
              <a:t>). First recitation is September 6. Students must have accompanying paperwork. </a:t>
            </a:r>
            <a:endParaRPr lang="en-US" altLang="en-US"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9479"/>
            <a:ext cx="1609725" cy="1609725"/>
          </a:xfrm>
          <a:prstGeom prst="rect">
            <a:avLst/>
          </a:prstGeom>
        </p:spPr>
      </p:pic>
    </p:spTree>
    <p:extLst>
      <p:ext uri="{BB962C8B-B14F-4D97-AF65-F5344CB8AC3E}">
        <p14:creationId xmlns:p14="http://schemas.microsoft.com/office/powerpoint/2010/main" val="170198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fontAlgn="auto" hangingPunct="1">
              <a:spcAft>
                <a:spcPts val="0"/>
              </a:spcAft>
              <a:defRPr/>
            </a:pPr>
            <a:r>
              <a:rPr lang="en-US" dirty="0" smtClean="0"/>
              <a:t>Class Website!</a:t>
            </a:r>
          </a:p>
        </p:txBody>
      </p:sp>
      <p:sp>
        <p:nvSpPr>
          <p:cNvPr id="54275" name="Content Placeholder 2"/>
          <p:cNvSpPr>
            <a:spLocks noGrp="1"/>
          </p:cNvSpPr>
          <p:nvPr>
            <p:ph idx="1"/>
          </p:nvPr>
        </p:nvSpPr>
        <p:spPr/>
        <p:txBody>
          <a:bodyPr/>
          <a:lstStyle/>
          <a:p>
            <a:pPr eaLnBrk="1" hangingPunct="1"/>
            <a:r>
              <a:rPr lang="en-US" altLang="en-US" dirty="0" smtClean="0"/>
              <a:t>I will post all </a:t>
            </a:r>
            <a:r>
              <a:rPr lang="en-US" altLang="en-US" b="1" dirty="0" smtClean="0">
                <a:effectLst>
                  <a:outerShdw blurRad="38100" dist="38100" dir="2700000" algn="tl">
                    <a:srgbClr val="000000">
                      <a:alpha val="43137"/>
                    </a:srgbClr>
                  </a:outerShdw>
                </a:effectLst>
              </a:rPr>
              <a:t>downloadable forms </a:t>
            </a:r>
            <a:r>
              <a:rPr lang="en-US" altLang="en-US" dirty="0" smtClean="0"/>
              <a:t>on our </a:t>
            </a:r>
            <a:r>
              <a:rPr lang="en-US" altLang="en-US" dirty="0" err="1" smtClean="0"/>
              <a:t>Weebly</a:t>
            </a:r>
            <a:r>
              <a:rPr lang="en-US" altLang="en-US" dirty="0" smtClean="0"/>
              <a:t> page.</a:t>
            </a:r>
          </a:p>
          <a:p>
            <a:pPr eaLnBrk="1" hangingPunct="1"/>
            <a:r>
              <a:rPr lang="en-US" altLang="en-US" dirty="0" smtClean="0"/>
              <a:t>All other information will come from my lesson plan emails!</a:t>
            </a:r>
          </a:p>
        </p:txBody>
      </p:sp>
      <p:pic>
        <p:nvPicPr>
          <p:cNvPr id="1026" name="Picture 2" descr="Image result for litera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063813"/>
            <a:ext cx="2342077" cy="187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2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pPr eaLnBrk="1" fontAlgn="auto" hangingPunct="1">
              <a:spcAft>
                <a:spcPts val="0"/>
              </a:spcAft>
              <a:defRPr/>
            </a:pPr>
            <a:r>
              <a:rPr lang="en-US" sz="3200" dirty="0" smtClean="0"/>
              <a:t>7</a:t>
            </a:r>
            <a:r>
              <a:rPr lang="en-US" sz="3200" baseline="30000" dirty="0" smtClean="0"/>
              <a:t>th</a:t>
            </a:r>
            <a:r>
              <a:rPr lang="en-US" sz="3200" dirty="0" smtClean="0"/>
              <a:t> &amp; 8</a:t>
            </a:r>
            <a:r>
              <a:rPr lang="en-US" sz="3200" baseline="30000" dirty="0" smtClean="0"/>
              <a:t>th</a:t>
            </a:r>
            <a:r>
              <a:rPr lang="en-US" sz="3200" dirty="0" smtClean="0"/>
              <a:t> Grade</a:t>
            </a:r>
            <a:r>
              <a:rPr lang="en-US" dirty="0" smtClean="0"/>
              <a:t/>
            </a:r>
            <a:br>
              <a:rPr lang="en-US" dirty="0" smtClean="0"/>
            </a:br>
            <a:r>
              <a:rPr lang="en-US" sz="6600" b="1" dirty="0" smtClean="0"/>
              <a:t>Writing</a:t>
            </a:r>
            <a:endParaRPr lang="en-US" b="1" dirty="0"/>
          </a:p>
        </p:txBody>
      </p:sp>
      <p:sp>
        <p:nvSpPr>
          <p:cNvPr id="4" name="Subtitle 3"/>
          <p:cNvSpPr>
            <a:spLocks noGrp="1"/>
          </p:cNvSpPr>
          <p:nvPr>
            <p:ph type="subTitle" idx="1"/>
          </p:nvPr>
        </p:nvSpPr>
        <p:spPr/>
        <p:txBody>
          <a:bodyPr>
            <a:normAutofit/>
          </a:bodyPr>
          <a:lstStyle/>
          <a:p>
            <a:r>
              <a:rPr lang="en-US" sz="4400" dirty="0" smtClean="0"/>
              <a:t>Mrs. Rohr</a:t>
            </a:r>
            <a:endParaRPr lang="en-US" sz="4400" dirty="0"/>
          </a:p>
        </p:txBody>
      </p:sp>
    </p:spTree>
    <p:extLst>
      <p:ext uri="{BB962C8B-B14F-4D97-AF65-F5344CB8AC3E}">
        <p14:creationId xmlns:p14="http://schemas.microsoft.com/office/powerpoint/2010/main" val="310675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6+ 1 Traits of Writing &amp; </a:t>
            </a:r>
            <a:br>
              <a:rPr lang="en-US" b="1" dirty="0" smtClean="0"/>
            </a:br>
            <a:r>
              <a:rPr lang="en-US" b="1" dirty="0" smtClean="0"/>
              <a:t>The Writing Process</a:t>
            </a:r>
            <a:endParaRPr lang="en-US" b="1" dirty="0"/>
          </a:p>
        </p:txBody>
      </p:sp>
      <p:sp>
        <p:nvSpPr>
          <p:cNvPr id="3" name="Content Placeholder 2"/>
          <p:cNvSpPr>
            <a:spLocks noGrp="1"/>
          </p:cNvSpPr>
          <p:nvPr>
            <p:ph idx="1"/>
          </p:nvPr>
        </p:nvSpPr>
        <p:spPr>
          <a:xfrm>
            <a:off x="1176865" y="2490135"/>
            <a:ext cx="6798736" cy="3834465"/>
          </a:xfrm>
        </p:spPr>
        <p:txBody>
          <a:bodyPr>
            <a:normAutofit fontScale="92500" lnSpcReduction="10000"/>
          </a:bodyPr>
          <a:lstStyle/>
          <a:p>
            <a:r>
              <a:rPr lang="en-US" dirty="0" smtClean="0"/>
              <a:t>6 +1 Traits</a:t>
            </a:r>
          </a:p>
          <a:p>
            <a:pPr lvl="1"/>
            <a:r>
              <a:rPr lang="en-US" dirty="0" smtClean="0"/>
              <a:t>Ideas and Content</a:t>
            </a:r>
          </a:p>
          <a:p>
            <a:pPr lvl="1"/>
            <a:r>
              <a:rPr lang="en-US" dirty="0" smtClean="0"/>
              <a:t>Organization</a:t>
            </a:r>
          </a:p>
          <a:p>
            <a:pPr lvl="1"/>
            <a:r>
              <a:rPr lang="en-US" dirty="0" smtClean="0"/>
              <a:t>Conventions</a:t>
            </a:r>
          </a:p>
          <a:p>
            <a:pPr lvl="1"/>
            <a:r>
              <a:rPr lang="en-US" dirty="0" smtClean="0"/>
              <a:t>Voice</a:t>
            </a:r>
          </a:p>
          <a:p>
            <a:pPr lvl="1"/>
            <a:r>
              <a:rPr lang="en-US" dirty="0" smtClean="0"/>
              <a:t>Sentence Fluency</a:t>
            </a:r>
          </a:p>
          <a:p>
            <a:pPr lvl="1"/>
            <a:r>
              <a:rPr lang="en-US" dirty="0" smtClean="0"/>
              <a:t>Word Choice</a:t>
            </a:r>
          </a:p>
          <a:p>
            <a:pPr lvl="1"/>
            <a:r>
              <a:rPr lang="en-US" dirty="0" smtClean="0"/>
              <a:t>Presentation</a:t>
            </a:r>
          </a:p>
          <a:p>
            <a:r>
              <a:rPr lang="en-US" dirty="0" smtClean="0"/>
              <a:t>Writing Process</a:t>
            </a:r>
          </a:p>
        </p:txBody>
      </p:sp>
      <p:pic>
        <p:nvPicPr>
          <p:cNvPr id="4" name="Picture 3" descr="~Twinkle Teaches~: Writing Instru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512437"/>
            <a:ext cx="2705100" cy="3599158"/>
          </a:xfrm>
          <a:prstGeom prst="rect">
            <a:avLst/>
          </a:prstGeom>
        </p:spPr>
      </p:pic>
    </p:spTree>
    <p:extLst>
      <p:ext uri="{BB962C8B-B14F-4D97-AF65-F5344CB8AC3E}">
        <p14:creationId xmlns:p14="http://schemas.microsoft.com/office/powerpoint/2010/main" val="260297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Please sign in!!!</a:t>
            </a:r>
            <a:endParaRPr lang="en-US" dirty="0"/>
          </a:p>
        </p:txBody>
      </p:sp>
      <p:sp>
        <p:nvSpPr>
          <p:cNvPr id="3" name="Subtitle 2"/>
          <p:cNvSpPr>
            <a:spLocks noGrp="1"/>
          </p:cNvSpPr>
          <p:nvPr>
            <p:ph type="subTitle" idx="1"/>
          </p:nvPr>
        </p:nvSpPr>
        <p:spPr/>
        <p:txBody>
          <a:bodyPr>
            <a:normAutofit/>
          </a:bodyPr>
          <a:lstStyle/>
          <a:p>
            <a:r>
              <a:rPr lang="en-US" sz="2800" dirty="0" smtClean="0"/>
              <a:t>Let us know you came to see us </a:t>
            </a:r>
            <a:r>
              <a:rPr lang="en-US" sz="2800" dirty="0" smtClean="0">
                <a:sym typeface="Wingdings" panose="05000000000000000000" pitchFamily="2" charset="2"/>
              </a:rPr>
              <a:t> </a:t>
            </a:r>
            <a:endParaRPr lang="en-US" sz="2800" dirty="0"/>
          </a:p>
        </p:txBody>
      </p:sp>
    </p:spTree>
    <p:extLst>
      <p:ext uri="{BB962C8B-B14F-4D97-AF65-F5344CB8AC3E}">
        <p14:creationId xmlns:p14="http://schemas.microsoft.com/office/powerpoint/2010/main" val="282386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577" y="1143000"/>
            <a:ext cx="7086600" cy="5539978"/>
          </a:xfrm>
          <a:prstGeom prst="rect">
            <a:avLst/>
          </a:prstGeom>
          <a:noFill/>
        </p:spPr>
        <p:txBody>
          <a:bodyPr wrap="square" rtlCol="0">
            <a:spAutoFit/>
          </a:bodyPr>
          <a:lstStyle/>
          <a:p>
            <a:pPr algn="ctr"/>
            <a:r>
              <a:rPr lang="en-US" sz="3200" b="1" dirty="0" smtClean="0"/>
              <a:t>Types of Essays</a:t>
            </a:r>
          </a:p>
          <a:p>
            <a:pPr algn="ctr"/>
            <a:endParaRPr lang="en-US" sz="2800" b="1" dirty="0" smtClean="0"/>
          </a:p>
          <a:p>
            <a:pPr marL="457200" indent="-457200">
              <a:buFont typeface="Arial"/>
              <a:buChar char="•"/>
            </a:pPr>
            <a:r>
              <a:rPr lang="en-US" sz="2800" dirty="0" smtClean="0"/>
              <a:t>Narrative- Tells a Story</a:t>
            </a:r>
          </a:p>
          <a:p>
            <a:pPr marL="457200" indent="-457200">
              <a:buFont typeface="Arial"/>
              <a:buChar char="•"/>
            </a:pPr>
            <a:r>
              <a:rPr lang="en-US" sz="2800" dirty="0" smtClean="0"/>
              <a:t>Expository- Seeks to explain</a:t>
            </a:r>
          </a:p>
          <a:p>
            <a:pPr marL="457200" indent="-457200">
              <a:buFont typeface="Arial"/>
              <a:buChar char="•"/>
            </a:pPr>
            <a:r>
              <a:rPr lang="en-US" sz="2800" dirty="0" smtClean="0"/>
              <a:t>Argumentative- Paired with the Debates</a:t>
            </a:r>
          </a:p>
          <a:p>
            <a:pPr marL="457200" indent="-457200">
              <a:buFont typeface="Arial"/>
              <a:buChar char="•"/>
            </a:pPr>
            <a:r>
              <a:rPr lang="en-US" sz="2800" dirty="0" smtClean="0"/>
              <a:t>Research Paper- Use multiple outlets to look for research and put together a cohesive paper</a:t>
            </a:r>
          </a:p>
          <a:p>
            <a:pPr marL="457200" indent="-457200">
              <a:buFont typeface="Arial"/>
              <a:buChar char="•"/>
            </a:pPr>
            <a:endParaRPr lang="en-US" sz="2800" b="1" dirty="0" smtClean="0"/>
          </a:p>
          <a:p>
            <a:endParaRPr lang="en-US" dirty="0"/>
          </a:p>
          <a:p>
            <a:endParaRPr lang="en-US" dirty="0"/>
          </a:p>
          <a:p>
            <a:endParaRPr lang="en-US" dirty="0" smtClean="0"/>
          </a:p>
          <a:p>
            <a:endParaRPr lang="en-US" dirty="0"/>
          </a:p>
          <a:p>
            <a:endParaRPr lang="en-US" dirty="0" smtClean="0"/>
          </a:p>
          <a:p>
            <a:endParaRPr lang="en-US" dirty="0" smtClean="0"/>
          </a:p>
          <a:p>
            <a:endParaRPr lang="en-US" dirty="0"/>
          </a:p>
        </p:txBody>
      </p:sp>
      <p:pic>
        <p:nvPicPr>
          <p:cNvPr id="3" name="Picture 2" descr="File:Essay.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838200"/>
            <a:ext cx="1778000" cy="2133600"/>
          </a:xfrm>
          <a:prstGeom prst="rect">
            <a:avLst/>
          </a:prstGeom>
        </p:spPr>
      </p:pic>
      <p:pic>
        <p:nvPicPr>
          <p:cNvPr id="4" name="Picture 3" descr="Writing stuffs week 5 Reading Respon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343400"/>
            <a:ext cx="2452687" cy="1794050"/>
          </a:xfrm>
          <a:prstGeom prst="rect">
            <a:avLst/>
          </a:prstGeom>
        </p:spPr>
      </p:pic>
    </p:spTree>
    <p:extLst>
      <p:ext uri="{BB962C8B-B14F-4D97-AF65-F5344CB8AC3E}">
        <p14:creationId xmlns:p14="http://schemas.microsoft.com/office/powerpoint/2010/main" val="258876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Writing Curriculum by Quarter</a:t>
            </a:r>
            <a:r>
              <a:rPr lang="en-US" dirty="0"/>
              <a:t/>
            </a:r>
            <a:br>
              <a:rPr lang="en-US" dirty="0"/>
            </a:br>
            <a:endParaRPr lang="en-US" dirty="0"/>
          </a:p>
        </p:txBody>
      </p:sp>
      <p:sp>
        <p:nvSpPr>
          <p:cNvPr id="3" name="Content Placeholder 2"/>
          <p:cNvSpPr>
            <a:spLocks noGrp="1"/>
          </p:cNvSpPr>
          <p:nvPr>
            <p:ph idx="1"/>
          </p:nvPr>
        </p:nvSpPr>
        <p:spPr>
          <a:xfrm>
            <a:off x="838200" y="2490135"/>
            <a:ext cx="7137401" cy="3834465"/>
          </a:xfrm>
        </p:spPr>
        <p:txBody>
          <a:bodyPr/>
          <a:lstStyle/>
          <a:p>
            <a:r>
              <a:rPr lang="en-US" sz="2800" dirty="0" smtClean="0"/>
              <a:t>Quarter </a:t>
            </a:r>
            <a:r>
              <a:rPr lang="en-US" sz="2800" dirty="0"/>
              <a:t>1: Informative Writing</a:t>
            </a:r>
          </a:p>
          <a:p>
            <a:r>
              <a:rPr lang="en-US" sz="2800" dirty="0"/>
              <a:t>Quarter 2: Argumentative Writing</a:t>
            </a:r>
          </a:p>
          <a:p>
            <a:r>
              <a:rPr lang="en-US" sz="2800" dirty="0"/>
              <a:t>Quarter 3: 7</a:t>
            </a:r>
            <a:r>
              <a:rPr lang="en-US" sz="2800" baseline="30000" dirty="0"/>
              <a:t>th</a:t>
            </a:r>
            <a:r>
              <a:rPr lang="en-US" sz="2800" dirty="0"/>
              <a:t> grade Research Writing/8</a:t>
            </a:r>
            <a:r>
              <a:rPr lang="en-US" sz="2800" baseline="30000" dirty="0"/>
              <a:t>th</a:t>
            </a:r>
            <a:r>
              <a:rPr lang="en-US" sz="2800" dirty="0"/>
              <a:t> grade Narrative Writing</a:t>
            </a:r>
          </a:p>
          <a:p>
            <a:r>
              <a:rPr lang="en-US" sz="2800" dirty="0"/>
              <a:t>Quarter 4: 7</a:t>
            </a:r>
            <a:r>
              <a:rPr lang="en-US" sz="2800" baseline="30000" dirty="0"/>
              <a:t>th</a:t>
            </a:r>
            <a:r>
              <a:rPr lang="en-US" sz="2800" dirty="0"/>
              <a:t> Grade Narrative Writing/8</a:t>
            </a:r>
            <a:r>
              <a:rPr lang="en-US" sz="2800" baseline="30000" dirty="0"/>
              <a:t>th</a:t>
            </a:r>
            <a:r>
              <a:rPr lang="en-US" sz="2800" dirty="0"/>
              <a:t> grade Research Writing</a:t>
            </a:r>
          </a:p>
          <a:p>
            <a:endParaRPr lang="en-US" dirty="0"/>
          </a:p>
        </p:txBody>
      </p:sp>
      <p:pic>
        <p:nvPicPr>
          <p:cNvPr id="4" name="Picture 3" descr="Poetry Workshop | Harris County Public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618095"/>
            <a:ext cx="1819275" cy="1744079"/>
          </a:xfrm>
          <a:prstGeom prst="rect">
            <a:avLst/>
          </a:prstGeom>
        </p:spPr>
      </p:pic>
    </p:spTree>
    <p:extLst>
      <p:ext uri="{BB962C8B-B14F-4D97-AF65-F5344CB8AC3E}">
        <p14:creationId xmlns:p14="http://schemas.microsoft.com/office/powerpoint/2010/main" val="71276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633" y="990600"/>
            <a:ext cx="6798734" cy="1303867"/>
          </a:xfrm>
        </p:spPr>
        <p:txBody>
          <a:bodyPr/>
          <a:lstStyle/>
          <a:p>
            <a:r>
              <a:rPr lang="en-US" dirty="0" smtClean="0"/>
              <a:t>Book Reports</a:t>
            </a:r>
            <a:endParaRPr lang="en-US" dirty="0"/>
          </a:p>
        </p:txBody>
      </p:sp>
      <p:sp>
        <p:nvSpPr>
          <p:cNvPr id="3" name="Content Placeholder 2"/>
          <p:cNvSpPr>
            <a:spLocks noGrp="1"/>
          </p:cNvSpPr>
          <p:nvPr>
            <p:ph idx="1"/>
          </p:nvPr>
        </p:nvSpPr>
        <p:spPr>
          <a:xfrm>
            <a:off x="914400" y="2438401"/>
            <a:ext cx="7061201" cy="3496732"/>
          </a:xfrm>
        </p:spPr>
        <p:txBody>
          <a:bodyPr>
            <a:normAutofit/>
          </a:bodyPr>
          <a:lstStyle/>
          <a:p>
            <a:pPr lvl="1"/>
            <a:r>
              <a:rPr lang="en-US" altLang="en-US" sz="2400" dirty="0" smtClean="0"/>
              <a:t>One </a:t>
            </a:r>
            <a:r>
              <a:rPr lang="en-US" altLang="en-US" sz="2400" dirty="0"/>
              <a:t>book report a quarter. All book reports completed </a:t>
            </a:r>
            <a:r>
              <a:rPr lang="en-US" altLang="en-US" sz="2400" u="sng" dirty="0"/>
              <a:t>IN CLASS</a:t>
            </a:r>
            <a:r>
              <a:rPr lang="en-US" altLang="en-US" sz="2400" dirty="0"/>
              <a:t>, using only the book. Book report books MUST come from </a:t>
            </a:r>
            <a:r>
              <a:rPr lang="en-US" altLang="en-US" sz="2400" dirty="0" smtClean="0"/>
              <a:t>an approved </a:t>
            </a:r>
            <a:r>
              <a:rPr lang="en-US" altLang="en-US" sz="2400" dirty="0"/>
              <a:t>list. </a:t>
            </a:r>
            <a:r>
              <a:rPr lang="en-US" altLang="en-US" sz="2400" dirty="0" smtClean="0"/>
              <a:t>Book choices will be due at least 3 weeks ahead of when the book reports will be written in class. </a:t>
            </a:r>
            <a:endParaRPr lang="en-US" sz="2400" dirty="0"/>
          </a:p>
        </p:txBody>
      </p:sp>
      <p:pic>
        <p:nvPicPr>
          <p:cNvPr id="5" name="Picture 4" descr="The IPKat: October 20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635" y="4415008"/>
            <a:ext cx="2090732" cy="1673352"/>
          </a:xfrm>
          <a:prstGeom prst="rect">
            <a:avLst/>
          </a:prstGeom>
        </p:spPr>
      </p:pic>
      <p:pic>
        <p:nvPicPr>
          <p:cNvPr id="6" name="Picture 5" descr="Teaching with TLC: Have fun with book repo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303946"/>
            <a:ext cx="1724025" cy="1895475"/>
          </a:xfrm>
          <a:prstGeom prst="rect">
            <a:avLst/>
          </a:prstGeom>
        </p:spPr>
      </p:pic>
    </p:spTree>
    <p:extLst>
      <p:ext uri="{BB962C8B-B14F-4D97-AF65-F5344CB8AC3E}">
        <p14:creationId xmlns:p14="http://schemas.microsoft.com/office/powerpoint/2010/main" val="402302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Grading Policy</a:t>
            </a:r>
            <a:endParaRPr lang="en-US" dirty="0"/>
          </a:p>
        </p:txBody>
      </p:sp>
      <p:sp>
        <p:nvSpPr>
          <p:cNvPr id="36867" name="Content Placeholder 2"/>
          <p:cNvSpPr>
            <a:spLocks noGrp="1"/>
          </p:cNvSpPr>
          <p:nvPr>
            <p:ph idx="1"/>
          </p:nvPr>
        </p:nvSpPr>
        <p:spPr/>
        <p:txBody>
          <a:bodyPr>
            <a:normAutofit fontScale="92500" lnSpcReduction="20000"/>
          </a:bodyPr>
          <a:lstStyle/>
          <a:p>
            <a:pPr eaLnBrk="1" hangingPunct="1"/>
            <a:r>
              <a:rPr lang="en-US" altLang="en-US" sz="3000" dirty="0" smtClean="0"/>
              <a:t>Essays – 35%</a:t>
            </a:r>
          </a:p>
          <a:p>
            <a:pPr eaLnBrk="1" hangingPunct="1"/>
            <a:r>
              <a:rPr lang="en-US" altLang="en-US" sz="3000" dirty="0" smtClean="0"/>
              <a:t>Quizzes – 30%</a:t>
            </a:r>
          </a:p>
          <a:p>
            <a:pPr eaLnBrk="1" hangingPunct="1"/>
            <a:r>
              <a:rPr lang="en-US" altLang="en-US" sz="3000" dirty="0" smtClean="0"/>
              <a:t>Homework – 20%</a:t>
            </a:r>
          </a:p>
          <a:p>
            <a:pPr eaLnBrk="1" hangingPunct="1"/>
            <a:r>
              <a:rPr lang="en-US" altLang="en-US" sz="3000" dirty="0" smtClean="0"/>
              <a:t>Classwork 15%</a:t>
            </a:r>
          </a:p>
          <a:p>
            <a:pPr eaLnBrk="1" hangingPunct="1"/>
            <a:endParaRPr lang="en-US" altLang="en-US" dirty="0" smtClean="0"/>
          </a:p>
          <a:p>
            <a:pPr eaLnBrk="1" hangingPunct="1"/>
            <a:endParaRPr lang="en-US" altLang="en-US" dirty="0" smtClean="0"/>
          </a:p>
          <a:p>
            <a:pPr eaLnBrk="1" hangingPunct="1"/>
            <a:r>
              <a:rPr lang="en-US" altLang="en-US" dirty="0" smtClean="0"/>
              <a:t>Following directions! </a:t>
            </a:r>
          </a:p>
        </p:txBody>
      </p:sp>
      <p:pic>
        <p:nvPicPr>
          <p:cNvPr id="4" name="Picture 3" descr="Mystic Nymph: TAG: 10 Things I Lo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819400"/>
            <a:ext cx="2429256" cy="2932703"/>
          </a:xfrm>
          <a:prstGeom prst="rect">
            <a:avLst/>
          </a:prstGeom>
        </p:spPr>
      </p:pic>
    </p:spTree>
    <p:extLst>
      <p:ext uri="{BB962C8B-B14F-4D97-AF65-F5344CB8AC3E}">
        <p14:creationId xmlns:p14="http://schemas.microsoft.com/office/powerpoint/2010/main" val="3849865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828800" y="762000"/>
            <a:ext cx="5638800" cy="523875"/>
          </a:xfrm>
          <a:prstGeom prst="rect">
            <a:avLst/>
          </a:prstGeom>
          <a:noFill/>
          <a:ln w="9525">
            <a:noFill/>
            <a:miter lim="800000"/>
            <a:headEnd/>
            <a:tailEnd/>
          </a:ln>
        </p:spPr>
        <p:txBody>
          <a:bodyPr>
            <a:spAutoFit/>
          </a:bodyPr>
          <a:lstStyle/>
          <a:p>
            <a:pPr algn="ctr"/>
            <a:r>
              <a:rPr lang="en-US" sz="2800" dirty="0" smtClean="0"/>
              <a:t>Quizzes and Essays</a:t>
            </a:r>
            <a:endParaRPr lang="en-US" sz="2800" dirty="0"/>
          </a:p>
        </p:txBody>
      </p:sp>
      <p:sp>
        <p:nvSpPr>
          <p:cNvPr id="16387" name="TextBox 2"/>
          <p:cNvSpPr txBox="1">
            <a:spLocks noChangeArrowheads="1"/>
          </p:cNvSpPr>
          <p:nvPr/>
        </p:nvSpPr>
        <p:spPr bwMode="auto">
          <a:xfrm>
            <a:off x="983673" y="1516265"/>
            <a:ext cx="6705600" cy="830997"/>
          </a:xfrm>
          <a:prstGeom prst="rect">
            <a:avLst/>
          </a:prstGeom>
          <a:noFill/>
          <a:ln w="9525">
            <a:noFill/>
            <a:miter lim="800000"/>
            <a:headEnd/>
            <a:tailEnd/>
          </a:ln>
        </p:spPr>
        <p:txBody>
          <a:bodyPr>
            <a:spAutoFit/>
          </a:bodyPr>
          <a:lstStyle/>
          <a:p>
            <a:r>
              <a:rPr lang="en-US" sz="2400" dirty="0" smtClean="0"/>
              <a:t>The kids will be notified well in advance.</a:t>
            </a:r>
          </a:p>
          <a:p>
            <a:r>
              <a:rPr lang="en-US" sz="2400" dirty="0" smtClean="0"/>
              <a:t>Quizzes will cover mostly grammar. </a:t>
            </a:r>
          </a:p>
        </p:txBody>
      </p:sp>
      <p:sp>
        <p:nvSpPr>
          <p:cNvPr id="16388" name="TextBox 3"/>
          <p:cNvSpPr txBox="1">
            <a:spLocks noChangeArrowheads="1"/>
          </p:cNvSpPr>
          <p:nvPr/>
        </p:nvSpPr>
        <p:spPr bwMode="auto">
          <a:xfrm>
            <a:off x="990600" y="2896612"/>
            <a:ext cx="2362200" cy="3046988"/>
          </a:xfrm>
          <a:prstGeom prst="rect">
            <a:avLst/>
          </a:prstGeom>
          <a:noFill/>
          <a:ln w="9525">
            <a:noFill/>
            <a:miter lim="800000"/>
            <a:headEnd/>
            <a:tailEnd/>
          </a:ln>
        </p:spPr>
        <p:txBody>
          <a:bodyPr wrap="square">
            <a:spAutoFit/>
          </a:bodyPr>
          <a:lstStyle/>
          <a:p>
            <a:r>
              <a:rPr lang="en-US" sz="2400" u="sng" dirty="0" smtClean="0"/>
              <a:t>Essays</a:t>
            </a:r>
          </a:p>
          <a:p>
            <a:r>
              <a:rPr lang="en-US" sz="2400" dirty="0" smtClean="0"/>
              <a:t>Students will publish at least one essay a quarter. Final Draft will need to be typed unless otherwise noted.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72384">
            <a:off x="6133754" y="1037183"/>
            <a:ext cx="2145670" cy="2389892"/>
          </a:xfrm>
          <a:prstGeom prst="rect">
            <a:avLst/>
          </a:prstGeom>
          <a:effectLst>
            <a:outerShdw blurRad="406400" dist="38100" dir="2700000" sx="106000" sy="106000" algn="tl"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048000"/>
            <a:ext cx="2089825" cy="2895600"/>
          </a:xfrm>
          <a:prstGeom prst="rect">
            <a:avLst/>
          </a:prstGeom>
          <a:effectLst>
            <a:outerShdw blurRad="317500" dist="38100" dir="2700000" sx="103000" sy="103000" algn="tl" rotWithShape="0">
              <a:prstClr val="black">
                <a:alpha val="40000"/>
              </a:prstClr>
            </a:outerShdw>
          </a:effectLst>
        </p:spPr>
      </p:pic>
    </p:spTree>
    <p:extLst>
      <p:ext uri="{BB962C8B-B14F-4D97-AF65-F5344CB8AC3E}">
        <p14:creationId xmlns:p14="http://schemas.microsoft.com/office/powerpoint/2010/main" val="2090492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219200" y="914400"/>
            <a:ext cx="6477000" cy="584775"/>
          </a:xfrm>
          <a:prstGeom prst="rect">
            <a:avLst/>
          </a:prstGeom>
          <a:noFill/>
          <a:ln w="9525">
            <a:noFill/>
            <a:miter lim="800000"/>
            <a:headEnd/>
            <a:tailEnd/>
          </a:ln>
        </p:spPr>
        <p:txBody>
          <a:bodyPr>
            <a:spAutoFit/>
          </a:bodyPr>
          <a:lstStyle/>
          <a:p>
            <a:pPr algn="ctr"/>
            <a:r>
              <a:rPr lang="en-US" sz="3200" b="1" dirty="0" smtClean="0"/>
              <a:t>Homework</a:t>
            </a:r>
            <a:endParaRPr lang="en-US" sz="3200" b="1" dirty="0"/>
          </a:p>
        </p:txBody>
      </p:sp>
      <p:sp>
        <p:nvSpPr>
          <p:cNvPr id="14339" name="TextBox 2"/>
          <p:cNvSpPr txBox="1">
            <a:spLocks noChangeArrowheads="1"/>
          </p:cNvSpPr>
          <p:nvPr/>
        </p:nvSpPr>
        <p:spPr bwMode="auto">
          <a:xfrm>
            <a:off x="838200" y="2209800"/>
            <a:ext cx="7620000" cy="2677656"/>
          </a:xfrm>
          <a:prstGeom prst="rect">
            <a:avLst/>
          </a:prstGeom>
          <a:noFill/>
          <a:ln w="9525">
            <a:noFill/>
            <a:miter lim="800000"/>
            <a:headEnd/>
            <a:tailEnd/>
          </a:ln>
        </p:spPr>
        <p:txBody>
          <a:bodyPr>
            <a:spAutoFit/>
          </a:bodyPr>
          <a:lstStyle/>
          <a:p>
            <a:r>
              <a:rPr lang="en-US" sz="2400" u="sng" dirty="0" smtClean="0"/>
              <a:t>Grammar worksheets</a:t>
            </a:r>
            <a:r>
              <a:rPr lang="en-US" sz="2400" dirty="0"/>
              <a:t>- </a:t>
            </a:r>
            <a:r>
              <a:rPr lang="en-US" sz="2400" dirty="0" smtClean="0"/>
              <a:t>review </a:t>
            </a:r>
            <a:r>
              <a:rPr lang="en-US" sz="2400" dirty="0"/>
              <a:t>of </a:t>
            </a:r>
            <a:r>
              <a:rPr lang="en-US" sz="2400" dirty="0" smtClean="0"/>
              <a:t>grammar concepts reviewed 			in class</a:t>
            </a:r>
          </a:p>
          <a:p>
            <a:r>
              <a:rPr lang="en-US" sz="2400" dirty="0" smtClean="0"/>
              <a:t>*Diagramming will be given when the time is right</a:t>
            </a:r>
          </a:p>
          <a:p>
            <a:endParaRPr lang="en-US" sz="2400" dirty="0"/>
          </a:p>
          <a:p>
            <a:r>
              <a:rPr lang="en-US" sz="2400" u="sng" dirty="0" smtClean="0"/>
              <a:t>Writing</a:t>
            </a:r>
            <a:r>
              <a:rPr lang="en-US" sz="2400" dirty="0" smtClean="0"/>
              <a:t>- class time will be given to work on essays but some work will need to be done at home especially in quarter 3 and 4.  </a:t>
            </a:r>
            <a:endParaRPr lang="en-US" sz="2400" dirty="0"/>
          </a:p>
        </p:txBody>
      </p:sp>
      <p:pic>
        <p:nvPicPr>
          <p:cNvPr id="2" name="Picture 1" descr="Aye, I'm tellin' ya: October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648200"/>
            <a:ext cx="1660508" cy="1552575"/>
          </a:xfrm>
          <a:prstGeom prst="rect">
            <a:avLst/>
          </a:prstGeom>
        </p:spPr>
      </p:pic>
      <p:pic>
        <p:nvPicPr>
          <p:cNvPr id="3" name="Picture 2" descr="Boy Doing Homework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96900"/>
            <a:ext cx="1972612" cy="1612900"/>
          </a:xfrm>
          <a:prstGeom prst="rect">
            <a:avLst/>
          </a:prstGeom>
        </p:spPr>
      </p:pic>
    </p:spTree>
    <p:extLst>
      <p:ext uri="{BB962C8B-B14F-4D97-AF65-F5344CB8AC3E}">
        <p14:creationId xmlns:p14="http://schemas.microsoft.com/office/powerpoint/2010/main" val="481703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9515"/>
            <a:ext cx="7658100" cy="523220"/>
          </a:xfrm>
          <a:prstGeom prst="rect">
            <a:avLst/>
          </a:prstGeom>
          <a:noFill/>
        </p:spPr>
        <p:txBody>
          <a:bodyPr wrap="square" rtlCol="0">
            <a:spAutoFit/>
          </a:bodyPr>
          <a:lstStyle/>
          <a:p>
            <a:r>
              <a:rPr lang="en-US" sz="2800" b="1" dirty="0" smtClean="0"/>
              <a:t>Why diagram sentences?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3602102" cy="234623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914400" y="1402735"/>
            <a:ext cx="3124200" cy="4370427"/>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Sets structure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Analyzes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Synthesizes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Compare/contrast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Identify parts-of-speech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Self editing skills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Critical thinking skills</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3810000" cy="2057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929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3600" dirty="0"/>
              <a:t>7</a:t>
            </a:r>
            <a:r>
              <a:rPr lang="en-US" sz="3600" baseline="30000" dirty="0"/>
              <a:t>th</a:t>
            </a:r>
            <a:r>
              <a:rPr lang="en-US" sz="3600" dirty="0"/>
              <a:t> and 8</a:t>
            </a:r>
            <a:r>
              <a:rPr lang="en-US" sz="3600" baseline="30000" dirty="0"/>
              <a:t>th</a:t>
            </a:r>
            <a:r>
              <a:rPr lang="en-US" sz="3600" dirty="0"/>
              <a:t> Grade </a:t>
            </a:r>
            <a:r>
              <a:rPr lang="en-US" sz="3600" dirty="0" smtClean="0"/>
              <a:t/>
            </a:r>
            <a:br>
              <a:rPr lang="en-US" sz="3600" dirty="0" smtClean="0"/>
            </a:br>
            <a:r>
              <a:rPr lang="en-US" sz="5400" b="1" dirty="0" smtClean="0"/>
              <a:t>Social Studies</a:t>
            </a:r>
            <a:endParaRPr lang="en-US" sz="5400" b="1" dirty="0"/>
          </a:p>
        </p:txBody>
      </p:sp>
      <p:sp>
        <p:nvSpPr>
          <p:cNvPr id="40963" name="Subtitle 2"/>
          <p:cNvSpPr>
            <a:spLocks noGrp="1"/>
          </p:cNvSpPr>
          <p:nvPr>
            <p:ph type="subTitle" idx="1"/>
          </p:nvPr>
        </p:nvSpPr>
        <p:spPr/>
        <p:txBody>
          <a:bodyPr>
            <a:normAutofit/>
          </a:bodyPr>
          <a:lstStyle/>
          <a:p>
            <a:pPr eaLnBrk="1" hangingPunct="1"/>
            <a:r>
              <a:rPr lang="en-US" altLang="en-US" sz="4400" dirty="0" smtClean="0">
                <a:solidFill>
                  <a:schemeClr val="tx1"/>
                </a:solidFill>
              </a:rPr>
              <a:t>Mrs. Simon</a:t>
            </a:r>
          </a:p>
        </p:txBody>
      </p:sp>
    </p:spTree>
    <p:extLst>
      <p:ext uri="{BB962C8B-B14F-4D97-AF65-F5344CB8AC3E}">
        <p14:creationId xmlns:p14="http://schemas.microsoft.com/office/powerpoint/2010/main" val="4131610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fontAlgn="auto" hangingPunct="1">
              <a:spcAft>
                <a:spcPts val="0"/>
              </a:spcAft>
              <a:defRPr/>
            </a:pPr>
            <a:r>
              <a:rPr lang="en-US" dirty="0" smtClean="0"/>
              <a:t>Grading	</a:t>
            </a:r>
          </a:p>
        </p:txBody>
      </p:sp>
      <p:sp>
        <p:nvSpPr>
          <p:cNvPr id="41987" name="Content Placeholder 2"/>
          <p:cNvSpPr>
            <a:spLocks noGrp="1"/>
          </p:cNvSpPr>
          <p:nvPr>
            <p:ph sz="half" idx="2"/>
          </p:nvPr>
        </p:nvSpPr>
        <p:spPr/>
        <p:txBody>
          <a:bodyPr>
            <a:noAutofit/>
          </a:bodyPr>
          <a:lstStyle/>
          <a:p>
            <a:pPr eaLnBrk="1" hangingPunct="1"/>
            <a:r>
              <a:rPr lang="en-US" altLang="en-US" sz="2800" dirty="0" smtClean="0"/>
              <a:t>Homework/Practice</a:t>
            </a:r>
          </a:p>
          <a:p>
            <a:pPr eaLnBrk="1" hangingPunct="1"/>
            <a:r>
              <a:rPr lang="en-US" altLang="en-US" sz="2800" dirty="0" smtClean="0"/>
              <a:t>Classwork/Journal</a:t>
            </a:r>
          </a:p>
          <a:p>
            <a:pPr eaLnBrk="1" hangingPunct="1"/>
            <a:r>
              <a:rPr lang="en-US" altLang="en-US" sz="2800" dirty="0" smtClean="0"/>
              <a:t>Quizzes/Tests</a:t>
            </a:r>
          </a:p>
          <a:p>
            <a:pPr eaLnBrk="1" hangingPunct="1"/>
            <a:r>
              <a:rPr lang="en-US" altLang="en-US" sz="2800" dirty="0" smtClean="0"/>
              <a:t>Projects/Current Events</a:t>
            </a:r>
          </a:p>
        </p:txBody>
      </p:sp>
      <p:sp>
        <p:nvSpPr>
          <p:cNvPr id="41988" name="Content Placeholder 5"/>
          <p:cNvSpPr>
            <a:spLocks noGrp="1"/>
          </p:cNvSpPr>
          <p:nvPr>
            <p:ph sz="quarter" idx="4"/>
          </p:nvPr>
        </p:nvSpPr>
        <p:spPr/>
        <p:txBody>
          <a:bodyPr>
            <a:normAutofit/>
          </a:bodyPr>
          <a:lstStyle/>
          <a:p>
            <a:pPr eaLnBrk="1" hangingPunct="1"/>
            <a:r>
              <a:rPr lang="en-US" altLang="en-US" sz="2800" dirty="0" smtClean="0"/>
              <a:t>20%</a:t>
            </a:r>
          </a:p>
          <a:p>
            <a:pPr eaLnBrk="1" hangingPunct="1"/>
            <a:r>
              <a:rPr lang="en-US" altLang="en-US" sz="2800" dirty="0" smtClean="0"/>
              <a:t>15%</a:t>
            </a:r>
          </a:p>
          <a:p>
            <a:pPr eaLnBrk="1" hangingPunct="1"/>
            <a:r>
              <a:rPr lang="en-US" altLang="en-US" sz="2800" dirty="0" smtClean="0"/>
              <a:t>35%</a:t>
            </a:r>
          </a:p>
          <a:p>
            <a:pPr eaLnBrk="1" hangingPunct="1"/>
            <a:r>
              <a:rPr lang="en-US" altLang="en-US" sz="2800" dirty="0" smtClean="0"/>
              <a:t>30%</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561" y="609600"/>
            <a:ext cx="2891053" cy="1730502"/>
          </a:xfrm>
          <a:prstGeom prst="rect">
            <a:avLst/>
          </a:prstGeom>
        </p:spPr>
      </p:pic>
    </p:spTree>
    <p:extLst>
      <p:ext uri="{BB962C8B-B14F-4D97-AF65-F5344CB8AC3E}">
        <p14:creationId xmlns:p14="http://schemas.microsoft.com/office/powerpoint/2010/main" val="3515100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sz="quarter"/>
          </p:nvPr>
        </p:nvSpPr>
        <p:spPr>
          <a:xfrm>
            <a:off x="-423232" y="285750"/>
            <a:ext cx="8229600" cy="1384300"/>
          </a:xfrm>
        </p:spPr>
        <p:txBody>
          <a:bodyPr/>
          <a:lstStyle/>
          <a:p>
            <a:pPr eaLnBrk="1" fontAlgn="auto" hangingPunct="1">
              <a:spcAft>
                <a:spcPts val="0"/>
              </a:spcAft>
              <a:defRPr/>
            </a:pPr>
            <a:r>
              <a:rPr lang="en-US" sz="4800" u="sng" dirty="0" smtClean="0"/>
              <a:t>7</a:t>
            </a:r>
            <a:r>
              <a:rPr lang="en-US" sz="4800" u="sng" baseline="30000" dirty="0" smtClean="0"/>
              <a:t>th</a:t>
            </a:r>
            <a:r>
              <a:rPr lang="en-US" sz="4800" u="sng" dirty="0" smtClean="0"/>
              <a:t> Grade Curriculum</a:t>
            </a:r>
          </a:p>
        </p:txBody>
      </p:sp>
      <p:sp>
        <p:nvSpPr>
          <p:cNvPr id="104451" name="Rectangle 3"/>
          <p:cNvSpPr>
            <a:spLocks noGrp="1" noChangeArrowheads="1"/>
          </p:cNvSpPr>
          <p:nvPr>
            <p:ph sz="quarter" idx="1"/>
          </p:nvPr>
        </p:nvSpPr>
        <p:spPr>
          <a:xfrm>
            <a:off x="685800" y="1541860"/>
            <a:ext cx="4038600" cy="2265549"/>
          </a:xfrm>
        </p:spPr>
        <p:txBody>
          <a:bodyPr rtlCol="0">
            <a:normAutofit/>
          </a:bodyPr>
          <a:lstStyle/>
          <a:p>
            <a:pPr eaLnBrk="1" fontAlgn="auto" hangingPunct="1">
              <a:spcAft>
                <a:spcPts val="0"/>
              </a:spcAft>
              <a:buFont typeface="Wingdings" panose="05000000000000000000" pitchFamily="2" charset="2"/>
              <a:buChar char="Ø"/>
              <a:defRPr/>
            </a:pPr>
            <a:r>
              <a:rPr lang="en-US" sz="2800" b="1" u="sng" dirty="0" smtClean="0"/>
              <a:t>First Quarter:</a:t>
            </a:r>
            <a:endParaRPr lang="en-US" sz="3200" b="1" u="sng" dirty="0" smtClean="0"/>
          </a:p>
          <a:p>
            <a:pPr marL="578358" lvl="1" indent="-342900" eaLnBrk="1" fontAlgn="auto" hangingPunct="1">
              <a:spcAft>
                <a:spcPts val="0"/>
              </a:spcAft>
              <a:buClr>
                <a:srgbClr val="92D050"/>
              </a:buClr>
              <a:buFont typeface="Arial" panose="020B0604020202020204" pitchFamily="34" charset="0"/>
              <a:buChar char="•"/>
              <a:defRPr/>
            </a:pPr>
            <a:r>
              <a:rPr lang="en-US" sz="2400" dirty="0" smtClean="0">
                <a:solidFill>
                  <a:schemeClr val="tx1"/>
                </a:solidFill>
              </a:rPr>
              <a:t>US &amp; World Geography</a:t>
            </a:r>
            <a:endParaRPr lang="en-US" sz="2800" dirty="0" smtClean="0">
              <a:solidFill>
                <a:schemeClr val="tx1"/>
              </a:solidFill>
            </a:endParaRPr>
          </a:p>
          <a:p>
            <a:pPr marL="578358" lvl="1" indent="-342900" eaLnBrk="1" fontAlgn="auto" hangingPunct="1">
              <a:spcAft>
                <a:spcPts val="0"/>
              </a:spcAft>
              <a:buClr>
                <a:srgbClr val="92D050"/>
              </a:buClr>
              <a:buFont typeface="Arial" panose="020B0604020202020204" pitchFamily="34" charset="0"/>
              <a:buChar char="•"/>
              <a:defRPr/>
            </a:pPr>
            <a:r>
              <a:rPr lang="en-US" sz="2400" dirty="0" smtClean="0">
                <a:solidFill>
                  <a:schemeClr val="tx1"/>
                </a:solidFill>
              </a:rPr>
              <a:t>Physical Geography</a:t>
            </a:r>
          </a:p>
        </p:txBody>
      </p:sp>
      <p:sp>
        <p:nvSpPr>
          <p:cNvPr id="43012" name="Rectangle 4"/>
          <p:cNvSpPr>
            <a:spLocks noGrp="1" noChangeArrowheads="1"/>
          </p:cNvSpPr>
          <p:nvPr>
            <p:ph sz="quarter" idx="2"/>
          </p:nvPr>
        </p:nvSpPr>
        <p:spPr>
          <a:xfrm>
            <a:off x="4495800" y="1530343"/>
            <a:ext cx="4038600" cy="2355858"/>
          </a:xfrm>
        </p:spPr>
        <p:txBody>
          <a:bodyPr>
            <a:normAutofit/>
          </a:bodyPr>
          <a:lstStyle/>
          <a:p>
            <a:pPr eaLnBrk="1" hangingPunct="1">
              <a:buFont typeface="Wingdings" panose="05000000000000000000" pitchFamily="2" charset="2"/>
              <a:buChar char="Ø"/>
            </a:pPr>
            <a:r>
              <a:rPr lang="en-US" altLang="en-US" b="1" u="sng" dirty="0" smtClean="0"/>
              <a:t>Second Quarter:</a:t>
            </a:r>
          </a:p>
          <a:p>
            <a:pPr lvl="1" eaLnBrk="1" hangingPunct="1"/>
            <a:r>
              <a:rPr lang="en-US" altLang="en-US" sz="2400" dirty="0" smtClean="0"/>
              <a:t>Civil War</a:t>
            </a:r>
          </a:p>
          <a:p>
            <a:pPr lvl="1" eaLnBrk="1" hangingPunct="1"/>
            <a:r>
              <a:rPr lang="en-US" altLang="en-US" sz="2400" dirty="0" smtClean="0"/>
              <a:t>Reconstruction</a:t>
            </a:r>
          </a:p>
        </p:txBody>
      </p:sp>
      <p:sp>
        <p:nvSpPr>
          <p:cNvPr id="43013" name="Rectangle 5"/>
          <p:cNvSpPr>
            <a:spLocks noGrp="1" noChangeArrowheads="1"/>
          </p:cNvSpPr>
          <p:nvPr>
            <p:ph sz="quarter" idx="3"/>
          </p:nvPr>
        </p:nvSpPr>
        <p:spPr>
          <a:xfrm>
            <a:off x="762000" y="3494558"/>
            <a:ext cx="4191000" cy="2768706"/>
          </a:xfrm>
        </p:spPr>
        <p:txBody>
          <a:bodyPr>
            <a:noAutofit/>
          </a:bodyPr>
          <a:lstStyle/>
          <a:p>
            <a:pPr eaLnBrk="1" hangingPunct="1">
              <a:spcBef>
                <a:spcPts val="0"/>
              </a:spcBef>
              <a:spcAft>
                <a:spcPts val="0"/>
              </a:spcAft>
              <a:buFont typeface="Wingdings" panose="05000000000000000000" pitchFamily="2" charset="2"/>
              <a:buChar char="Ø"/>
            </a:pPr>
            <a:r>
              <a:rPr lang="en-US" altLang="en-US" b="1" u="sng" dirty="0" smtClean="0"/>
              <a:t>Third Quarter:</a:t>
            </a:r>
          </a:p>
          <a:p>
            <a:pPr lvl="1">
              <a:spcBef>
                <a:spcPts val="0"/>
              </a:spcBef>
              <a:spcAft>
                <a:spcPts val="0"/>
              </a:spcAft>
            </a:pPr>
            <a:r>
              <a:rPr lang="en-US" altLang="en-US" sz="2400" dirty="0" smtClean="0"/>
              <a:t>Gilded </a:t>
            </a:r>
            <a:r>
              <a:rPr lang="en-US" altLang="en-US" sz="2400" dirty="0"/>
              <a:t>Age</a:t>
            </a:r>
          </a:p>
          <a:p>
            <a:pPr lvl="2">
              <a:spcBef>
                <a:spcPts val="0"/>
              </a:spcBef>
              <a:spcAft>
                <a:spcPts val="0"/>
              </a:spcAft>
            </a:pPr>
            <a:r>
              <a:rPr lang="en-US" altLang="en-US" sz="2000" dirty="0" smtClean="0"/>
              <a:t>1</a:t>
            </a:r>
            <a:r>
              <a:rPr lang="en-US" altLang="en-US" sz="2000" baseline="30000" dirty="0" smtClean="0"/>
              <a:t>st</a:t>
            </a:r>
            <a:r>
              <a:rPr lang="en-US" altLang="en-US" sz="2000" dirty="0" smtClean="0"/>
              <a:t> and 2</a:t>
            </a:r>
            <a:r>
              <a:rPr lang="en-US" altLang="en-US" sz="2000" baseline="30000" dirty="0" smtClean="0"/>
              <a:t>nd</a:t>
            </a:r>
            <a:r>
              <a:rPr lang="en-US" altLang="en-US" sz="2000" dirty="0" smtClean="0"/>
              <a:t> Industrial Revolution</a:t>
            </a:r>
          </a:p>
          <a:p>
            <a:pPr lvl="2">
              <a:spcBef>
                <a:spcPts val="0"/>
              </a:spcBef>
              <a:spcAft>
                <a:spcPts val="0"/>
              </a:spcAft>
            </a:pPr>
            <a:r>
              <a:rPr lang="en-US" altLang="en-US" sz="2000" dirty="0" smtClean="0"/>
              <a:t>Immigration </a:t>
            </a:r>
          </a:p>
          <a:p>
            <a:pPr lvl="2">
              <a:spcBef>
                <a:spcPts val="0"/>
              </a:spcBef>
              <a:spcAft>
                <a:spcPts val="0"/>
              </a:spcAft>
            </a:pPr>
            <a:r>
              <a:rPr lang="en-US" altLang="en-US" sz="2000" dirty="0" smtClean="0"/>
              <a:t>Progressive Movement</a:t>
            </a:r>
          </a:p>
          <a:p>
            <a:pPr lvl="2">
              <a:spcBef>
                <a:spcPts val="0"/>
              </a:spcBef>
              <a:spcAft>
                <a:spcPts val="0"/>
              </a:spcAft>
            </a:pPr>
            <a:r>
              <a:rPr lang="en-US" altLang="en-US" sz="2000" dirty="0" smtClean="0"/>
              <a:t>Imperialism </a:t>
            </a:r>
          </a:p>
          <a:p>
            <a:pPr lvl="1" eaLnBrk="1" hangingPunct="1">
              <a:spcBef>
                <a:spcPts val="0"/>
              </a:spcBef>
              <a:spcAft>
                <a:spcPts val="0"/>
              </a:spcAft>
            </a:pPr>
            <a:r>
              <a:rPr lang="en-US" altLang="en-US" sz="2400" dirty="0" smtClean="0"/>
              <a:t>WWI</a:t>
            </a:r>
          </a:p>
        </p:txBody>
      </p:sp>
      <p:sp>
        <p:nvSpPr>
          <p:cNvPr id="51206" name="Rectangle 6"/>
          <p:cNvSpPr>
            <a:spLocks noGrp="1" noChangeArrowheads="1"/>
          </p:cNvSpPr>
          <p:nvPr>
            <p:ph sz="quarter" idx="4"/>
          </p:nvPr>
        </p:nvSpPr>
        <p:spPr>
          <a:xfrm>
            <a:off x="4610100" y="3494558"/>
            <a:ext cx="4038600" cy="2455855"/>
          </a:xfrm>
        </p:spPr>
        <p:txBody>
          <a:bodyPr>
            <a:normAutofit fontScale="40000" lnSpcReduction="20000"/>
          </a:bodyPr>
          <a:lstStyle/>
          <a:p>
            <a:pPr eaLnBrk="1" fontAlgn="auto" hangingPunct="1">
              <a:spcAft>
                <a:spcPts val="0"/>
              </a:spcAft>
              <a:buFont typeface="Wingdings" panose="05000000000000000000" pitchFamily="2" charset="2"/>
              <a:buChar char="Ø"/>
              <a:defRPr/>
            </a:pPr>
            <a:r>
              <a:rPr lang="en-US" sz="5100" b="1" u="sng" dirty="0" smtClean="0"/>
              <a:t>Fourth Quarter:</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1920’s</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Great Depression</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Economics</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Personal Finance</a:t>
            </a:r>
          </a:p>
          <a:p>
            <a:pPr marL="274320" indent="-274320" eaLnBrk="1" fontAlgn="auto" hangingPunct="1">
              <a:spcAft>
                <a:spcPts val="0"/>
              </a:spcAft>
              <a:buFont typeface="Wingdings 2"/>
              <a:buNone/>
              <a:defRPr/>
            </a:pPr>
            <a:r>
              <a:rPr lang="en-US" i="1" dirty="0" smtClean="0"/>
              <a:t/>
            </a:r>
            <a:br>
              <a:rPr lang="en-US" i="1" dirty="0" smtClean="0"/>
            </a:br>
            <a:endParaRPr lang="en-US" sz="3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700" y="724694"/>
            <a:ext cx="1373399" cy="1890712"/>
          </a:xfrm>
          <a:prstGeom prst="rect">
            <a:avLst/>
          </a:prstGeom>
        </p:spPr>
      </p:pic>
    </p:spTree>
    <p:extLst>
      <p:ext uri="{BB962C8B-B14F-4D97-AF65-F5344CB8AC3E}">
        <p14:creationId xmlns:p14="http://schemas.microsoft.com/office/powerpoint/2010/main" val="346551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600200"/>
            <a:ext cx="5308866" cy="1828799"/>
          </a:xfrm>
        </p:spPr>
        <p:txBody>
          <a:bodyPr/>
          <a:lstStyle/>
          <a:p>
            <a:pPr eaLnBrk="1" fontAlgn="auto" hangingPunct="1">
              <a:spcAft>
                <a:spcPts val="0"/>
              </a:spcAft>
              <a:defRPr/>
            </a:pPr>
            <a:r>
              <a:rPr lang="en-US" sz="4400" dirty="0" smtClean="0"/>
              <a:t>7</a:t>
            </a:r>
            <a:r>
              <a:rPr lang="en-US" sz="4400" baseline="30000" dirty="0" smtClean="0"/>
              <a:t>th</a:t>
            </a:r>
            <a:r>
              <a:rPr lang="en-US" sz="4400" dirty="0" smtClean="0"/>
              <a:t> and 8</a:t>
            </a:r>
            <a:r>
              <a:rPr lang="en-US" sz="4400" baseline="30000" dirty="0" smtClean="0"/>
              <a:t>th</a:t>
            </a:r>
            <a:r>
              <a:rPr lang="en-US" sz="4400" dirty="0" smtClean="0"/>
              <a:t> Grade  </a:t>
            </a:r>
            <a:br>
              <a:rPr lang="en-US" sz="4400" dirty="0" smtClean="0"/>
            </a:br>
            <a:r>
              <a:rPr lang="en-US" sz="7200" dirty="0" smtClean="0"/>
              <a:t>Math</a:t>
            </a:r>
            <a:endParaRPr lang="en-US" sz="7200" dirty="0"/>
          </a:p>
        </p:txBody>
      </p:sp>
      <p:sp>
        <p:nvSpPr>
          <p:cNvPr id="7171" name="Subtitle 2"/>
          <p:cNvSpPr>
            <a:spLocks noGrp="1"/>
          </p:cNvSpPr>
          <p:nvPr>
            <p:ph type="subTitle" idx="1"/>
          </p:nvPr>
        </p:nvSpPr>
        <p:spPr>
          <a:xfrm>
            <a:off x="2018904" y="3581400"/>
            <a:ext cx="5114925" cy="1101725"/>
          </a:xfrm>
        </p:spPr>
        <p:txBody>
          <a:bodyPr>
            <a:normAutofit/>
          </a:bodyPr>
          <a:lstStyle/>
          <a:p>
            <a:pPr eaLnBrk="1" hangingPunct="1"/>
            <a:r>
              <a:rPr lang="en-US" altLang="en-US" sz="4400" dirty="0" smtClean="0">
                <a:solidFill>
                  <a:schemeClr val="tx1"/>
                </a:solidFill>
              </a:rPr>
              <a:t>Mr. Hayo</a:t>
            </a:r>
          </a:p>
        </p:txBody>
      </p:sp>
    </p:spTree>
    <p:extLst>
      <p:ext uri="{BB962C8B-B14F-4D97-AF65-F5344CB8AC3E}">
        <p14:creationId xmlns:p14="http://schemas.microsoft.com/office/powerpoint/2010/main" val="1955051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title" sz="quarter"/>
          </p:nvPr>
        </p:nvSpPr>
        <p:spPr>
          <a:xfrm>
            <a:off x="-228600" y="183587"/>
            <a:ext cx="8229600" cy="1384300"/>
          </a:xfrm>
        </p:spPr>
        <p:txBody>
          <a:bodyPr/>
          <a:lstStyle/>
          <a:p>
            <a:pPr eaLnBrk="1" fontAlgn="auto" hangingPunct="1">
              <a:spcAft>
                <a:spcPts val="0"/>
              </a:spcAft>
              <a:defRPr/>
            </a:pPr>
            <a:r>
              <a:rPr lang="en-US" sz="4800" u="sng" dirty="0" smtClean="0"/>
              <a:t>8</a:t>
            </a:r>
            <a:r>
              <a:rPr lang="en-US" sz="4800" u="sng" baseline="30000" dirty="0" smtClean="0"/>
              <a:t>th</a:t>
            </a:r>
            <a:r>
              <a:rPr lang="en-US" sz="4800" u="sng" dirty="0" smtClean="0"/>
              <a:t> Grade Curriculum</a:t>
            </a:r>
          </a:p>
        </p:txBody>
      </p:sp>
      <p:sp>
        <p:nvSpPr>
          <p:cNvPr id="100361" name="Rectangle 9"/>
          <p:cNvSpPr>
            <a:spLocks noGrp="1" noChangeArrowheads="1"/>
          </p:cNvSpPr>
          <p:nvPr>
            <p:ph sz="quarter" idx="1"/>
          </p:nvPr>
        </p:nvSpPr>
        <p:spPr>
          <a:xfrm>
            <a:off x="667898" y="1498600"/>
            <a:ext cx="4038600" cy="2514600"/>
          </a:xfrm>
        </p:spPr>
        <p:txBody>
          <a:bodyPr rtlCol="0">
            <a:normAutofit/>
          </a:bodyPr>
          <a:lstStyle/>
          <a:p>
            <a:pPr eaLnBrk="1" fontAlgn="auto" hangingPunct="1">
              <a:spcAft>
                <a:spcPts val="0"/>
              </a:spcAft>
              <a:buFont typeface="Wingdings" panose="05000000000000000000" pitchFamily="2" charset="2"/>
              <a:buChar char="Ø"/>
              <a:defRPr/>
            </a:pPr>
            <a:r>
              <a:rPr lang="en-US" b="1" u="sng" dirty="0" smtClean="0"/>
              <a:t>First Quarter:</a:t>
            </a:r>
          </a:p>
          <a:p>
            <a:pPr marL="578358" lvl="1" indent="-342900" eaLnBrk="1" fontAlgn="auto" hangingPunct="1">
              <a:spcAft>
                <a:spcPts val="0"/>
              </a:spcAft>
              <a:buFont typeface="Arial" panose="020B0604020202020204" pitchFamily="34" charset="0"/>
              <a:buChar char="•"/>
              <a:defRPr/>
            </a:pPr>
            <a:r>
              <a:rPr lang="en-US" sz="2400" dirty="0" smtClean="0">
                <a:solidFill>
                  <a:schemeClr val="tx1"/>
                </a:solidFill>
              </a:rPr>
              <a:t>American Revolution</a:t>
            </a:r>
          </a:p>
          <a:p>
            <a:pPr marL="578358" lvl="1" indent="-342900" eaLnBrk="1" fontAlgn="auto" hangingPunct="1">
              <a:spcAft>
                <a:spcPts val="0"/>
              </a:spcAft>
              <a:buFont typeface="Arial" panose="020B0604020202020204" pitchFamily="34" charset="0"/>
              <a:buChar char="•"/>
              <a:defRPr/>
            </a:pPr>
            <a:r>
              <a:rPr lang="en-US" sz="2400" dirty="0" smtClean="0">
                <a:solidFill>
                  <a:schemeClr val="tx1"/>
                </a:solidFill>
              </a:rPr>
              <a:t>Birth of a New Nation</a:t>
            </a:r>
          </a:p>
          <a:p>
            <a:pPr marL="578358" lvl="1" indent="-342900" eaLnBrk="1" fontAlgn="auto" hangingPunct="1">
              <a:spcAft>
                <a:spcPts val="0"/>
              </a:spcAft>
              <a:buFont typeface="Arial" panose="020B0604020202020204" pitchFamily="34" charset="0"/>
              <a:buChar char="•"/>
              <a:defRPr/>
            </a:pPr>
            <a:r>
              <a:rPr lang="en-US" sz="2400" dirty="0" smtClean="0">
                <a:solidFill>
                  <a:schemeClr val="tx1"/>
                </a:solidFill>
              </a:rPr>
              <a:t>Government</a:t>
            </a:r>
          </a:p>
        </p:txBody>
      </p:sp>
      <p:sp>
        <p:nvSpPr>
          <p:cNvPr id="44036" name="Rectangle 10"/>
          <p:cNvSpPr>
            <a:spLocks noGrp="1" noChangeArrowheads="1"/>
          </p:cNvSpPr>
          <p:nvPr>
            <p:ph sz="quarter" idx="2"/>
          </p:nvPr>
        </p:nvSpPr>
        <p:spPr>
          <a:xfrm>
            <a:off x="4000500" y="1451206"/>
            <a:ext cx="4038600" cy="2519363"/>
          </a:xfrm>
        </p:spPr>
        <p:txBody>
          <a:bodyPr>
            <a:normAutofit/>
          </a:bodyPr>
          <a:lstStyle/>
          <a:p>
            <a:pPr eaLnBrk="1" hangingPunct="1">
              <a:buFont typeface="Wingdings" panose="05000000000000000000" pitchFamily="2" charset="2"/>
              <a:buChar char="Ø"/>
            </a:pPr>
            <a:r>
              <a:rPr lang="en-US" altLang="en-US" b="1" u="sng" dirty="0" smtClean="0"/>
              <a:t>Second Quarter:</a:t>
            </a:r>
          </a:p>
          <a:p>
            <a:pPr lvl="1" eaLnBrk="1" hangingPunct="1"/>
            <a:r>
              <a:rPr lang="en-US" altLang="en-US" sz="2400" dirty="0" smtClean="0"/>
              <a:t>3 Branches of Gov. study</a:t>
            </a:r>
          </a:p>
          <a:p>
            <a:pPr lvl="1" eaLnBrk="1" hangingPunct="1"/>
            <a:r>
              <a:rPr lang="en-US" altLang="en-US" sz="2400" b="1" dirty="0" smtClean="0">
                <a:effectLst>
                  <a:outerShdw blurRad="38100" dist="38100" dir="2700000" algn="tl">
                    <a:srgbClr val="000000">
                      <a:alpha val="43137"/>
                    </a:srgbClr>
                  </a:outerShdw>
                </a:effectLst>
              </a:rPr>
              <a:t>Constitution Test</a:t>
            </a:r>
          </a:p>
        </p:txBody>
      </p:sp>
      <p:sp>
        <p:nvSpPr>
          <p:cNvPr id="44037" name="Rectangle 11"/>
          <p:cNvSpPr>
            <a:spLocks noGrp="1" noChangeArrowheads="1"/>
          </p:cNvSpPr>
          <p:nvPr>
            <p:ph sz="quarter" idx="3"/>
          </p:nvPr>
        </p:nvSpPr>
        <p:spPr>
          <a:xfrm>
            <a:off x="705998" y="3766113"/>
            <a:ext cx="4038600" cy="3124200"/>
          </a:xfrm>
        </p:spPr>
        <p:txBody>
          <a:bodyPr>
            <a:normAutofit/>
          </a:bodyPr>
          <a:lstStyle/>
          <a:p>
            <a:pPr eaLnBrk="1" hangingPunct="1">
              <a:buFont typeface="Wingdings" panose="05000000000000000000" pitchFamily="2" charset="2"/>
              <a:buChar char="Ø"/>
            </a:pPr>
            <a:r>
              <a:rPr lang="en-US" altLang="en-US" sz="2800" b="1" u="sng" dirty="0" smtClean="0"/>
              <a:t>Third Quarter:</a:t>
            </a:r>
          </a:p>
          <a:p>
            <a:pPr lvl="1" eaLnBrk="1" hangingPunct="1">
              <a:spcBef>
                <a:spcPts val="0"/>
              </a:spcBef>
              <a:spcAft>
                <a:spcPts val="0"/>
              </a:spcAft>
            </a:pPr>
            <a:r>
              <a:rPr lang="en-US" altLang="en-US" sz="2800" dirty="0" smtClean="0"/>
              <a:t>WWII</a:t>
            </a:r>
          </a:p>
          <a:p>
            <a:pPr lvl="1" eaLnBrk="1" hangingPunct="1">
              <a:spcBef>
                <a:spcPts val="0"/>
              </a:spcBef>
              <a:spcAft>
                <a:spcPts val="0"/>
              </a:spcAft>
            </a:pPr>
            <a:r>
              <a:rPr lang="en-US" altLang="en-US" sz="2800" dirty="0" smtClean="0"/>
              <a:t>Holocaust</a:t>
            </a:r>
          </a:p>
          <a:p>
            <a:pPr lvl="1" eaLnBrk="1" hangingPunct="1">
              <a:spcBef>
                <a:spcPts val="0"/>
              </a:spcBef>
              <a:spcAft>
                <a:spcPts val="0"/>
              </a:spcAft>
            </a:pPr>
            <a:r>
              <a:rPr lang="en-US" altLang="en-US" sz="2800" dirty="0" smtClean="0"/>
              <a:t>Cold War</a:t>
            </a:r>
          </a:p>
          <a:p>
            <a:pPr lvl="1" eaLnBrk="1" hangingPunct="1">
              <a:spcBef>
                <a:spcPts val="0"/>
              </a:spcBef>
              <a:spcAft>
                <a:spcPts val="0"/>
              </a:spcAft>
            </a:pPr>
            <a:r>
              <a:rPr lang="en-US" altLang="en-US" sz="2800" dirty="0" smtClean="0"/>
              <a:t>Korean War</a:t>
            </a:r>
          </a:p>
        </p:txBody>
      </p:sp>
      <p:sp>
        <p:nvSpPr>
          <p:cNvPr id="52230" name="Rectangle 12"/>
          <p:cNvSpPr>
            <a:spLocks noGrp="1" noChangeArrowheads="1"/>
          </p:cNvSpPr>
          <p:nvPr>
            <p:ph sz="quarter" idx="4"/>
          </p:nvPr>
        </p:nvSpPr>
        <p:spPr>
          <a:xfrm>
            <a:off x="4648200" y="3810000"/>
            <a:ext cx="4038600" cy="3048000"/>
          </a:xfrm>
        </p:spPr>
        <p:txBody>
          <a:bodyPr>
            <a:normAutofit fontScale="77500" lnSpcReduction="20000"/>
          </a:bodyPr>
          <a:lstStyle/>
          <a:p>
            <a:pPr eaLnBrk="1" fontAlgn="auto" hangingPunct="1">
              <a:spcAft>
                <a:spcPts val="0"/>
              </a:spcAft>
              <a:buFont typeface="Wingdings" panose="05000000000000000000" pitchFamily="2" charset="2"/>
              <a:buChar char="Ø"/>
              <a:defRPr/>
            </a:pPr>
            <a:r>
              <a:rPr lang="en-US" sz="2600" b="1" u="sng" dirty="0" smtClean="0"/>
              <a:t>Fourth Quarter:</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Vietnam</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Civil Rights Movement</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1960’s – 2000’s</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Kennedy – Obama</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“We Didn’t Start the Fire”</a:t>
            </a:r>
          </a:p>
          <a:p>
            <a:pPr marL="578358" lvl="1" indent="-342900" eaLnBrk="1" fontAlgn="auto" hangingPunct="1">
              <a:spcAft>
                <a:spcPts val="0"/>
              </a:spcAft>
              <a:buFont typeface="Arial" panose="020B0604020202020204" pitchFamily="34" charset="0"/>
              <a:buChar char="•"/>
              <a:defRPr/>
            </a:pPr>
            <a:r>
              <a:rPr lang="en-US" sz="2600" i="1" dirty="0" smtClean="0">
                <a:solidFill>
                  <a:schemeClr val="tx1"/>
                </a:solidFill>
              </a:rPr>
              <a:t>WDSTF Museum </a:t>
            </a:r>
            <a:endParaRPr lang="en-US" sz="2600" dirty="0" smtClean="0">
              <a:solidFill>
                <a:schemeClr val="tx1"/>
              </a:solidFill>
            </a:endParaRPr>
          </a:p>
          <a:p>
            <a:pPr marL="274320" indent="-274320" eaLnBrk="1" fontAlgn="auto" hangingPunct="1">
              <a:spcAft>
                <a:spcPts val="0"/>
              </a:spcAft>
              <a:buFont typeface="Wingdings 2" panose="05020102010507070707" pitchFamily="18" charset="2"/>
              <a:buNone/>
              <a:defRPr/>
            </a:pPr>
            <a:r>
              <a:rPr lang="en-US" i="1" dirty="0" smtClean="0"/>
              <a:t/>
            </a:r>
            <a:br>
              <a:rPr lang="en-US" i="1" dirty="0" smtClean="0"/>
            </a:br>
            <a:endParaRPr lang="en-US" sz="3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710887"/>
            <a:ext cx="1524000" cy="1782535"/>
          </a:xfrm>
          <a:prstGeom prst="rect">
            <a:avLst/>
          </a:prstGeom>
        </p:spPr>
      </p:pic>
    </p:spTree>
    <p:extLst>
      <p:ext uri="{BB962C8B-B14F-4D97-AF65-F5344CB8AC3E}">
        <p14:creationId xmlns:p14="http://schemas.microsoft.com/office/powerpoint/2010/main" val="4257380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19100" y="342900"/>
            <a:ext cx="8305800" cy="1485900"/>
          </a:xfrm>
        </p:spPr>
        <p:txBody>
          <a:bodyPr>
            <a:normAutofit/>
          </a:bodyPr>
          <a:lstStyle/>
          <a:p>
            <a:pPr eaLnBrk="1" fontAlgn="auto" hangingPunct="1">
              <a:spcAft>
                <a:spcPts val="0"/>
              </a:spcAft>
              <a:defRPr/>
            </a:pPr>
            <a:r>
              <a:rPr lang="en-US" b="1" u="sng" dirty="0" smtClean="0"/>
              <a:t>Content is taught using Reading and Writing</a:t>
            </a:r>
          </a:p>
        </p:txBody>
      </p:sp>
      <p:sp>
        <p:nvSpPr>
          <p:cNvPr id="45059" name="Text Placeholder 3"/>
          <p:cNvSpPr>
            <a:spLocks noGrp="1"/>
          </p:cNvSpPr>
          <p:nvPr>
            <p:ph type="body" idx="1"/>
          </p:nvPr>
        </p:nvSpPr>
        <p:spPr>
          <a:xfrm>
            <a:off x="685800" y="1828800"/>
            <a:ext cx="4038600" cy="457200"/>
          </a:xfrm>
          <a:ln>
            <a:miter lim="800000"/>
            <a:headEnd/>
            <a:tailEnd/>
          </a:ln>
        </p:spPr>
        <p:txBody>
          <a:bodyPr/>
          <a:lstStyle/>
          <a:p>
            <a:pPr eaLnBrk="1" hangingPunct="1"/>
            <a:r>
              <a:rPr lang="en-US" altLang="en-US" sz="2800" dirty="0" smtClean="0"/>
              <a:t>Reading Comprehension</a:t>
            </a:r>
          </a:p>
        </p:txBody>
      </p:sp>
      <p:sp>
        <p:nvSpPr>
          <p:cNvPr id="53252" name="Content Placeholder 4"/>
          <p:cNvSpPr>
            <a:spLocks noGrp="1"/>
          </p:cNvSpPr>
          <p:nvPr>
            <p:ph sz="half" idx="2"/>
          </p:nvPr>
        </p:nvSpPr>
        <p:spPr>
          <a:xfrm>
            <a:off x="722982" y="2405368"/>
            <a:ext cx="3772818" cy="4114800"/>
          </a:xfrm>
        </p:spPr>
        <p:txBody>
          <a:bodyPr>
            <a:normAutofit/>
          </a:bodyPr>
          <a:lstStyle/>
          <a:p>
            <a:pPr eaLnBrk="1" fontAlgn="auto" hangingPunct="1">
              <a:spcAft>
                <a:spcPts val="0"/>
              </a:spcAft>
              <a:buFont typeface="Arial" panose="020B0604020202020204" pitchFamily="34" charset="0"/>
              <a:buChar char="•"/>
              <a:defRPr/>
            </a:pPr>
            <a:r>
              <a:rPr lang="en-US" dirty="0" smtClean="0"/>
              <a:t>Students must be able to show where they found their answer in the texts (provide evidence)</a:t>
            </a:r>
          </a:p>
          <a:p>
            <a:pPr eaLnBrk="1" fontAlgn="auto" hangingPunct="1">
              <a:spcAft>
                <a:spcPts val="0"/>
              </a:spcAft>
              <a:buFont typeface="Arial" panose="020B0604020202020204" pitchFamily="34" charset="0"/>
              <a:buChar char="•"/>
              <a:defRPr/>
            </a:pPr>
            <a:r>
              <a:rPr lang="en-US" dirty="0" smtClean="0"/>
              <a:t>They do this by </a:t>
            </a:r>
            <a:r>
              <a:rPr lang="en-US" dirty="0"/>
              <a:t>highlighting</a:t>
            </a:r>
            <a:r>
              <a:rPr lang="en-US" dirty="0" smtClean="0"/>
              <a:t> where they found it or giving the page and paragraph number.</a:t>
            </a:r>
          </a:p>
        </p:txBody>
      </p:sp>
      <p:sp>
        <p:nvSpPr>
          <p:cNvPr id="45060" name="Text Placeholder 5"/>
          <p:cNvSpPr>
            <a:spLocks noGrp="1"/>
          </p:cNvSpPr>
          <p:nvPr>
            <p:ph type="body" sz="quarter" idx="3"/>
          </p:nvPr>
        </p:nvSpPr>
        <p:spPr>
          <a:xfrm>
            <a:off x="5622925" y="1828800"/>
            <a:ext cx="3521075" cy="457200"/>
          </a:xfrm>
          <a:ln>
            <a:miter lim="800000"/>
            <a:headEnd/>
            <a:tailEnd/>
          </a:ln>
        </p:spPr>
        <p:txBody>
          <a:bodyPr/>
          <a:lstStyle/>
          <a:p>
            <a:pPr eaLnBrk="1" hangingPunct="1"/>
            <a:r>
              <a:rPr lang="en-US" altLang="en-US" sz="4000" dirty="0" smtClean="0"/>
              <a:t>Writing</a:t>
            </a:r>
          </a:p>
        </p:txBody>
      </p:sp>
      <p:sp>
        <p:nvSpPr>
          <p:cNvPr id="45062" name="Content Placeholder 6"/>
          <p:cNvSpPr>
            <a:spLocks noGrp="1"/>
          </p:cNvSpPr>
          <p:nvPr>
            <p:ph sz="quarter" idx="4"/>
          </p:nvPr>
        </p:nvSpPr>
        <p:spPr>
          <a:xfrm>
            <a:off x="4458629" y="2368584"/>
            <a:ext cx="4041775" cy="4530725"/>
          </a:xfrm>
        </p:spPr>
        <p:txBody>
          <a:bodyPr>
            <a:normAutofit/>
          </a:bodyPr>
          <a:lstStyle/>
          <a:p>
            <a:pPr eaLnBrk="1" hangingPunct="1"/>
            <a:r>
              <a:rPr lang="en-US" altLang="en-US" sz="2800" dirty="0" smtClean="0"/>
              <a:t>All students must restate their answers in complete sentences.</a:t>
            </a:r>
          </a:p>
          <a:p>
            <a:pPr eaLnBrk="1" hangingPunct="1"/>
            <a:r>
              <a:rPr lang="en-US" altLang="en-US" sz="2800" dirty="0" smtClean="0"/>
              <a:t>Every exam has at least 3 short essay responses, most quizzes will too.</a:t>
            </a:r>
          </a:p>
        </p:txBody>
      </p:sp>
    </p:spTree>
    <p:extLst>
      <p:ext uri="{BB962C8B-B14F-4D97-AF65-F5344CB8AC3E}">
        <p14:creationId xmlns:p14="http://schemas.microsoft.com/office/powerpoint/2010/main" val="3758908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sz="quarter"/>
          </p:nvPr>
        </p:nvSpPr>
        <p:spPr>
          <a:xfrm>
            <a:off x="-2057400" y="573952"/>
            <a:ext cx="8229600" cy="1384300"/>
          </a:xfrm>
        </p:spPr>
        <p:txBody>
          <a:bodyPr/>
          <a:lstStyle/>
          <a:p>
            <a:pPr eaLnBrk="1" fontAlgn="auto" hangingPunct="1">
              <a:spcAft>
                <a:spcPts val="0"/>
              </a:spcAft>
              <a:defRPr/>
            </a:pPr>
            <a:r>
              <a:rPr lang="en-US" u="sng" dirty="0" smtClean="0"/>
              <a:t>Assignments</a:t>
            </a:r>
          </a:p>
        </p:txBody>
      </p:sp>
      <p:sp>
        <p:nvSpPr>
          <p:cNvPr id="46083" name="Content Placeholder 2"/>
          <p:cNvSpPr>
            <a:spLocks noGrp="1"/>
          </p:cNvSpPr>
          <p:nvPr>
            <p:ph sz="quarter" idx="1"/>
          </p:nvPr>
        </p:nvSpPr>
        <p:spPr>
          <a:xfrm>
            <a:off x="609600" y="1904082"/>
            <a:ext cx="4419600" cy="2286000"/>
          </a:xfrm>
        </p:spPr>
        <p:txBody>
          <a:bodyPr>
            <a:normAutofit/>
          </a:bodyPr>
          <a:lstStyle/>
          <a:p>
            <a:pPr eaLnBrk="1" hangingPunct="1">
              <a:buFont typeface="Wingdings" panose="05000000000000000000" pitchFamily="2" charset="2"/>
              <a:buChar char="Ø"/>
            </a:pPr>
            <a:r>
              <a:rPr lang="en-US" altLang="en-US" dirty="0" smtClean="0"/>
              <a:t>Homework: </a:t>
            </a:r>
          </a:p>
          <a:p>
            <a:pPr lvl="1">
              <a:buFont typeface="Arial" panose="020B0604020202020204" pitchFamily="34" charset="0"/>
              <a:buChar char="•"/>
            </a:pPr>
            <a:r>
              <a:rPr lang="en-US" altLang="en-US" dirty="0" smtClean="0"/>
              <a:t>These are normally worksheets we start in class and are finished at home</a:t>
            </a:r>
          </a:p>
        </p:txBody>
      </p:sp>
      <p:sp>
        <p:nvSpPr>
          <p:cNvPr id="3" name="Content Placeholder 2"/>
          <p:cNvSpPr>
            <a:spLocks noGrp="1"/>
          </p:cNvSpPr>
          <p:nvPr>
            <p:ph sz="quarter" idx="2"/>
          </p:nvPr>
        </p:nvSpPr>
        <p:spPr>
          <a:xfrm>
            <a:off x="5029200" y="1958252"/>
            <a:ext cx="4038600" cy="1981200"/>
          </a:xfrm>
        </p:spPr>
        <p:txBody>
          <a:bodyPr/>
          <a:lstStyle/>
          <a:p>
            <a:pPr>
              <a:buFont typeface="Wingdings" panose="05000000000000000000" pitchFamily="2" charset="2"/>
              <a:buChar char="Ø"/>
            </a:pPr>
            <a:r>
              <a:rPr lang="en-US" dirty="0" smtClean="0"/>
              <a:t>Quizzes</a:t>
            </a:r>
          </a:p>
          <a:p>
            <a:pPr lvl="1"/>
            <a:r>
              <a:rPr lang="en-US" dirty="0" smtClean="0"/>
              <a:t>Multiple choice/Matching</a:t>
            </a:r>
          </a:p>
          <a:p>
            <a:pPr lvl="1"/>
            <a:r>
              <a:rPr lang="en-US" dirty="0" smtClean="0"/>
              <a:t>Short Essay Answer</a:t>
            </a:r>
            <a:endParaRPr lang="en-US" dirty="0"/>
          </a:p>
        </p:txBody>
      </p:sp>
      <p:sp>
        <p:nvSpPr>
          <p:cNvPr id="4" name="Content Placeholder 3"/>
          <p:cNvSpPr>
            <a:spLocks noGrp="1"/>
          </p:cNvSpPr>
          <p:nvPr>
            <p:ph sz="quarter" idx="3"/>
          </p:nvPr>
        </p:nvSpPr>
        <p:spPr>
          <a:xfrm>
            <a:off x="672947" y="4289230"/>
            <a:ext cx="4038600" cy="2209800"/>
          </a:xfrm>
        </p:spPr>
        <p:txBody>
          <a:bodyPr>
            <a:normAutofit/>
          </a:bodyPr>
          <a:lstStyle/>
          <a:p>
            <a:pPr>
              <a:buFont typeface="Wingdings" panose="05000000000000000000" pitchFamily="2" charset="2"/>
              <a:buChar char="Ø"/>
            </a:pPr>
            <a:r>
              <a:rPr lang="en-US" dirty="0" smtClean="0"/>
              <a:t>Projects:</a:t>
            </a:r>
          </a:p>
          <a:p>
            <a:pPr lvl="1"/>
            <a:r>
              <a:rPr lang="en-US" dirty="0" smtClean="0"/>
              <a:t>Timelines (2 a year)</a:t>
            </a:r>
          </a:p>
          <a:p>
            <a:pPr lvl="1"/>
            <a:r>
              <a:rPr lang="en-US" dirty="0" smtClean="0"/>
              <a:t>Presentations</a:t>
            </a:r>
          </a:p>
          <a:p>
            <a:pPr lvl="1"/>
            <a:r>
              <a:rPr lang="en-US" dirty="0" smtClean="0"/>
              <a:t>Current Events</a:t>
            </a:r>
          </a:p>
        </p:txBody>
      </p:sp>
      <p:sp>
        <p:nvSpPr>
          <p:cNvPr id="5" name="Content Placeholder 4"/>
          <p:cNvSpPr>
            <a:spLocks noGrp="1"/>
          </p:cNvSpPr>
          <p:nvPr>
            <p:ph sz="quarter" idx="4"/>
          </p:nvPr>
        </p:nvSpPr>
        <p:spPr>
          <a:xfrm>
            <a:off x="4711547" y="4284822"/>
            <a:ext cx="4038600" cy="1981200"/>
          </a:xfrm>
        </p:spPr>
        <p:txBody>
          <a:bodyPr>
            <a:normAutofit/>
          </a:bodyPr>
          <a:lstStyle/>
          <a:p>
            <a:pPr>
              <a:buFont typeface="Wingdings" panose="05000000000000000000" pitchFamily="2" charset="2"/>
              <a:buChar char="Ø"/>
            </a:pPr>
            <a:r>
              <a:rPr lang="en-US" dirty="0" smtClean="0"/>
              <a:t>Exams</a:t>
            </a:r>
          </a:p>
          <a:p>
            <a:pPr lvl="1"/>
            <a:r>
              <a:rPr lang="en-US" dirty="0" smtClean="0"/>
              <a:t>Multiple Choice/Matching</a:t>
            </a:r>
          </a:p>
          <a:p>
            <a:pPr lvl="1"/>
            <a:r>
              <a:rPr lang="en-US" dirty="0" smtClean="0"/>
              <a:t>True/False</a:t>
            </a:r>
          </a:p>
          <a:p>
            <a:pPr lvl="1"/>
            <a:r>
              <a:rPr lang="en-US" dirty="0" smtClean="0"/>
              <a:t>At least 3 short essays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439151"/>
            <a:ext cx="1384594" cy="1251233"/>
          </a:xfrm>
          <a:prstGeom prst="rect">
            <a:avLst/>
          </a:prstGeom>
        </p:spPr>
      </p:pic>
      <p:sp>
        <p:nvSpPr>
          <p:cNvPr id="6" name="TextBox 5"/>
          <p:cNvSpPr txBox="1"/>
          <p:nvPr/>
        </p:nvSpPr>
        <p:spPr>
          <a:xfrm>
            <a:off x="4267200" y="923652"/>
            <a:ext cx="4191000" cy="830997"/>
          </a:xfrm>
          <a:prstGeom prst="rect">
            <a:avLst/>
          </a:prstGeom>
          <a:noFill/>
        </p:spPr>
        <p:txBody>
          <a:bodyPr wrap="square" rtlCol="0">
            <a:spAutoFit/>
          </a:bodyPr>
          <a:lstStyle/>
          <a:p>
            <a:pPr>
              <a:buFont typeface="Arial" panose="020B0604020202020204" pitchFamily="34" charset="0"/>
              <a:buChar char="•"/>
            </a:pPr>
            <a:r>
              <a:rPr lang="en-US" altLang="en-US" sz="2400" b="1" u="sng" dirty="0" smtClean="0">
                <a:effectLst>
                  <a:outerShdw blurRad="38100" dist="38100" dir="2700000" algn="tl">
                    <a:srgbClr val="000000">
                      <a:alpha val="43137"/>
                    </a:srgbClr>
                  </a:outerShdw>
                </a:effectLst>
              </a:rPr>
              <a:t>We </a:t>
            </a:r>
            <a:r>
              <a:rPr lang="en-US" altLang="en-US" sz="2400" b="1" u="sng" dirty="0">
                <a:effectLst>
                  <a:outerShdw blurRad="38100" dist="38100" dir="2700000" algn="tl">
                    <a:srgbClr val="000000">
                      <a:alpha val="43137"/>
                    </a:srgbClr>
                  </a:outerShdw>
                </a:effectLst>
              </a:rPr>
              <a:t>DO NOT accept late work.  </a:t>
            </a:r>
          </a:p>
        </p:txBody>
      </p:sp>
    </p:spTree>
    <p:extLst>
      <p:ext uri="{BB962C8B-B14F-4D97-AF65-F5344CB8AC3E}">
        <p14:creationId xmlns:p14="http://schemas.microsoft.com/office/powerpoint/2010/main" val="2676328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sz="quarter"/>
          </p:nvPr>
        </p:nvSpPr>
        <p:spPr>
          <a:xfrm>
            <a:off x="914400" y="655199"/>
            <a:ext cx="8229600" cy="1384300"/>
          </a:xfrm>
        </p:spPr>
        <p:txBody>
          <a:bodyPr/>
          <a:lstStyle/>
          <a:p>
            <a:pPr algn="l" eaLnBrk="1" fontAlgn="auto" hangingPunct="1">
              <a:spcAft>
                <a:spcPts val="0"/>
              </a:spcAft>
              <a:defRPr/>
            </a:pPr>
            <a:r>
              <a:rPr lang="en-US" u="sng" dirty="0" smtClean="0"/>
              <a:t>Class activities</a:t>
            </a:r>
          </a:p>
        </p:txBody>
      </p:sp>
      <p:sp>
        <p:nvSpPr>
          <p:cNvPr id="3" name="Content Placeholder 2"/>
          <p:cNvSpPr>
            <a:spLocks noGrp="1"/>
          </p:cNvSpPr>
          <p:nvPr>
            <p:ph sz="quarter" idx="1"/>
          </p:nvPr>
        </p:nvSpPr>
        <p:spPr>
          <a:xfrm>
            <a:off x="533400" y="2062737"/>
            <a:ext cx="4038600" cy="1981200"/>
          </a:xfrm>
        </p:spPr>
        <p:txBody>
          <a:bodyPr rtlCol="0">
            <a:normAutofit/>
          </a:bodyPr>
          <a:lstStyle/>
          <a:p>
            <a:pPr eaLnBrk="1" fontAlgn="auto" hangingPunct="1">
              <a:spcAft>
                <a:spcPts val="0"/>
              </a:spcAft>
              <a:buFont typeface="Wingdings" panose="05000000000000000000" pitchFamily="2" charset="2"/>
              <a:buChar char="Ø"/>
              <a:defRPr/>
            </a:pPr>
            <a:r>
              <a:rPr lang="en-US" dirty="0" smtClean="0"/>
              <a:t>We will </a:t>
            </a:r>
            <a:r>
              <a:rPr lang="en-US" i="1" dirty="0" smtClean="0">
                <a:effectLst>
                  <a:outerShdw blurRad="38100" dist="38100" dir="2700000" algn="tl">
                    <a:srgbClr val="000000">
                      <a:alpha val="43137"/>
                    </a:srgbClr>
                  </a:outerShdw>
                </a:effectLst>
              </a:rPr>
              <a:t>read</a:t>
            </a:r>
            <a:r>
              <a:rPr lang="en-US" dirty="0" smtClean="0"/>
              <a:t> from the text book and I will </a:t>
            </a:r>
            <a:r>
              <a:rPr lang="en-US" i="1" dirty="0" smtClean="0">
                <a:effectLst>
                  <a:outerShdw blurRad="38100" dist="38100" dir="2700000" algn="tl">
                    <a:srgbClr val="000000">
                      <a:alpha val="43137"/>
                    </a:srgbClr>
                  </a:outerShdw>
                </a:effectLst>
              </a:rPr>
              <a:t>lecture</a:t>
            </a:r>
            <a:r>
              <a:rPr lang="en-US" dirty="0" smtClean="0"/>
              <a:t> which helps prepare for high school and beyond.</a:t>
            </a:r>
          </a:p>
        </p:txBody>
      </p:sp>
      <p:sp>
        <p:nvSpPr>
          <p:cNvPr id="4" name="Content Placeholder 3"/>
          <p:cNvSpPr>
            <a:spLocks noGrp="1"/>
          </p:cNvSpPr>
          <p:nvPr>
            <p:ph sz="quarter" idx="2"/>
          </p:nvPr>
        </p:nvSpPr>
        <p:spPr>
          <a:xfrm>
            <a:off x="4394869" y="2085975"/>
            <a:ext cx="4038600" cy="1981200"/>
          </a:xfrm>
        </p:spPr>
        <p:txBody>
          <a:bodyPr>
            <a:normAutofit/>
          </a:bodyPr>
          <a:lstStyle/>
          <a:p>
            <a:pPr>
              <a:buFont typeface="Wingdings" panose="05000000000000000000" pitchFamily="2" charset="2"/>
              <a:buChar char="Ø"/>
            </a:pPr>
            <a:r>
              <a:rPr lang="en-US" sz="2400" dirty="0"/>
              <a:t>Students will </a:t>
            </a:r>
            <a:r>
              <a:rPr lang="en-US" sz="2400" i="1" dirty="0">
                <a:effectLst>
                  <a:outerShdw blurRad="38100" dist="38100" dir="2700000" algn="tl">
                    <a:srgbClr val="000000">
                      <a:alpha val="43137"/>
                    </a:srgbClr>
                  </a:outerShdw>
                </a:effectLst>
              </a:rPr>
              <a:t>analyze primary documents</a:t>
            </a:r>
          </a:p>
          <a:p>
            <a:r>
              <a:rPr lang="en-US" sz="2400" dirty="0"/>
              <a:t>We will </a:t>
            </a:r>
            <a:r>
              <a:rPr lang="en-US" sz="2400" i="1" dirty="0">
                <a:effectLst>
                  <a:outerShdw blurRad="38100" dist="38100" dir="2700000" algn="tl">
                    <a:srgbClr val="000000">
                      <a:alpha val="43137"/>
                    </a:srgbClr>
                  </a:outerShdw>
                </a:effectLst>
              </a:rPr>
              <a:t>analyze poems, writings, cartoons, and </a:t>
            </a:r>
            <a:r>
              <a:rPr lang="en-US" sz="2400" i="1" dirty="0" smtClean="0">
                <a:effectLst>
                  <a:outerShdw blurRad="38100" dist="38100" dir="2700000" algn="tl">
                    <a:srgbClr val="000000">
                      <a:alpha val="43137"/>
                    </a:srgbClr>
                  </a:outerShdw>
                </a:effectLst>
              </a:rPr>
              <a:t>pictures etc.</a:t>
            </a:r>
            <a:endParaRPr lang="en-US" sz="2400" i="1" dirty="0">
              <a:effectLst>
                <a:outerShdw blurRad="38100" dist="38100" dir="2700000" algn="tl">
                  <a:srgbClr val="000000">
                    <a:alpha val="43137"/>
                  </a:srgbClr>
                </a:outerShdw>
              </a:effectLst>
            </a:endParaRPr>
          </a:p>
          <a:p>
            <a:endParaRPr lang="en-US" dirty="0"/>
          </a:p>
        </p:txBody>
      </p:sp>
      <p:sp>
        <p:nvSpPr>
          <p:cNvPr id="5" name="Content Placeholder 4"/>
          <p:cNvSpPr>
            <a:spLocks noGrp="1"/>
          </p:cNvSpPr>
          <p:nvPr>
            <p:ph sz="quarter" idx="3"/>
          </p:nvPr>
        </p:nvSpPr>
        <p:spPr>
          <a:xfrm>
            <a:off x="533400" y="4286307"/>
            <a:ext cx="4038600" cy="1981200"/>
          </a:xfrm>
        </p:spPr>
        <p:txBody>
          <a:bodyPr>
            <a:normAutofit/>
          </a:bodyPr>
          <a:lstStyle/>
          <a:p>
            <a:pPr>
              <a:buFont typeface="Wingdings" panose="05000000000000000000" pitchFamily="2" charset="2"/>
              <a:buChar char="Ø"/>
            </a:pPr>
            <a:r>
              <a:rPr lang="en-US" sz="2400" dirty="0"/>
              <a:t>We will also </a:t>
            </a:r>
            <a:r>
              <a:rPr lang="en-US" sz="2400" i="1" dirty="0">
                <a:effectLst>
                  <a:outerShdw blurRad="38100" dist="38100" dir="2700000" algn="tl">
                    <a:srgbClr val="000000">
                      <a:alpha val="43137"/>
                    </a:srgbClr>
                  </a:outerShdw>
                </a:effectLst>
              </a:rPr>
              <a:t>analyze music</a:t>
            </a:r>
            <a:r>
              <a:rPr lang="en-US" sz="2400" dirty="0"/>
              <a:t> from certain time </a:t>
            </a:r>
            <a:r>
              <a:rPr lang="en-US" sz="2400" dirty="0" smtClean="0"/>
              <a:t>periods.</a:t>
            </a:r>
          </a:p>
          <a:p>
            <a:r>
              <a:rPr lang="en-US" sz="2400" dirty="0" smtClean="0"/>
              <a:t>We will do </a:t>
            </a:r>
            <a:r>
              <a:rPr lang="en-US" sz="2400" i="1" dirty="0" smtClean="0">
                <a:effectLst>
                  <a:outerShdw blurRad="38100" dist="38100" dir="2700000" algn="tl">
                    <a:srgbClr val="000000">
                      <a:alpha val="43137"/>
                    </a:srgbClr>
                  </a:outerShdw>
                </a:effectLst>
              </a:rPr>
              <a:t>historical simulations</a:t>
            </a:r>
            <a:endParaRPr lang="en-US" sz="2400" i="1" dirty="0">
              <a:effectLst>
                <a:outerShdw blurRad="38100" dist="38100" dir="2700000" algn="tl">
                  <a:srgbClr val="000000">
                    <a:alpha val="43137"/>
                  </a:srgbClr>
                </a:outerShdw>
              </a:effectLst>
            </a:endParaRPr>
          </a:p>
          <a:p>
            <a:endParaRPr lang="en-US" dirty="0"/>
          </a:p>
        </p:txBody>
      </p:sp>
      <p:sp>
        <p:nvSpPr>
          <p:cNvPr id="6" name="Content Placeholder 5"/>
          <p:cNvSpPr>
            <a:spLocks noGrp="1"/>
          </p:cNvSpPr>
          <p:nvPr>
            <p:ph sz="quarter" idx="4"/>
          </p:nvPr>
        </p:nvSpPr>
        <p:spPr>
          <a:xfrm>
            <a:off x="4495800" y="4020698"/>
            <a:ext cx="4038600" cy="2438400"/>
          </a:xfrm>
        </p:spPr>
        <p:txBody>
          <a:bodyPr>
            <a:normAutofit/>
          </a:bodyPr>
          <a:lstStyle/>
          <a:p>
            <a:pPr>
              <a:buFont typeface="Wingdings" panose="05000000000000000000" pitchFamily="2" charset="2"/>
              <a:buChar char="Ø"/>
            </a:pPr>
            <a:r>
              <a:rPr lang="en-US" dirty="0"/>
              <a:t>We will </a:t>
            </a:r>
            <a:r>
              <a:rPr lang="en-US" i="1" dirty="0" smtClean="0">
                <a:effectLst>
                  <a:outerShdw blurRad="38100" dist="38100" dir="2700000" algn="tl">
                    <a:srgbClr val="000000">
                      <a:alpha val="43137"/>
                    </a:srgbClr>
                  </a:outerShdw>
                </a:effectLst>
              </a:rPr>
              <a:t>watch historical </a:t>
            </a:r>
            <a:r>
              <a:rPr lang="en-US" i="1" dirty="0">
                <a:effectLst>
                  <a:outerShdw blurRad="38100" dist="38100" dir="2700000" algn="tl">
                    <a:srgbClr val="000000">
                      <a:alpha val="43137"/>
                    </a:srgbClr>
                  </a:outerShdw>
                </a:effectLst>
              </a:rPr>
              <a:t>videos </a:t>
            </a:r>
            <a:r>
              <a:rPr lang="en-US" dirty="0"/>
              <a:t>(mostly from the History Channel and Discovery Education) </a:t>
            </a:r>
            <a:r>
              <a:rPr lang="en-US" dirty="0" smtClean="0"/>
              <a:t>that show actual footage of the historical events</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584" y="685799"/>
            <a:ext cx="2128241" cy="1398339"/>
          </a:xfrm>
          <a:prstGeom prst="rect">
            <a:avLst/>
          </a:prstGeom>
        </p:spPr>
      </p:pic>
    </p:spTree>
    <p:extLst>
      <p:ext uri="{BB962C8B-B14F-4D97-AF65-F5344CB8AC3E}">
        <p14:creationId xmlns:p14="http://schemas.microsoft.com/office/powerpoint/2010/main" val="3334611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457200"/>
            <a:ext cx="8153400" cy="1143000"/>
          </a:xfrm>
        </p:spPr>
        <p:txBody>
          <a:bodyPr>
            <a:normAutofit/>
          </a:bodyPr>
          <a:lstStyle/>
          <a:p>
            <a:pPr eaLnBrk="1" fontAlgn="auto" hangingPunct="1">
              <a:spcAft>
                <a:spcPts val="0"/>
              </a:spcAft>
              <a:defRPr/>
            </a:pPr>
            <a:r>
              <a:rPr lang="en-US" u="sng" dirty="0" smtClean="0"/>
              <a:t>Studying for Tests and Quizzes</a:t>
            </a:r>
          </a:p>
        </p:txBody>
      </p:sp>
      <p:sp>
        <p:nvSpPr>
          <p:cNvPr id="51203" name="Content Placeholder 2"/>
          <p:cNvSpPr>
            <a:spLocks noGrp="1"/>
          </p:cNvSpPr>
          <p:nvPr>
            <p:ph idx="1"/>
          </p:nvPr>
        </p:nvSpPr>
        <p:spPr>
          <a:xfrm>
            <a:off x="800100" y="1905000"/>
            <a:ext cx="7543800" cy="5029200"/>
          </a:xfrm>
        </p:spPr>
        <p:txBody>
          <a:bodyPr/>
          <a:lstStyle/>
          <a:p>
            <a:pPr eaLnBrk="1" hangingPunct="1"/>
            <a:r>
              <a:rPr lang="en-US" altLang="en-US" dirty="0" smtClean="0"/>
              <a:t>Students will have </a:t>
            </a:r>
            <a:r>
              <a:rPr lang="en-US" altLang="en-US" b="1" dirty="0" smtClean="0">
                <a:effectLst>
                  <a:outerShdw blurRad="38100" dist="38100" dir="2700000" algn="tl">
                    <a:srgbClr val="000000">
                      <a:alpha val="43137"/>
                    </a:srgbClr>
                  </a:outerShdw>
                </a:effectLst>
              </a:rPr>
              <a:t>EVERYTHING</a:t>
            </a:r>
            <a:r>
              <a:rPr lang="en-US" altLang="en-US" dirty="0" smtClean="0"/>
              <a:t> they need to help them do well on tests and quizzes.</a:t>
            </a:r>
          </a:p>
          <a:p>
            <a:pPr eaLnBrk="1" hangingPunct="1"/>
            <a:r>
              <a:rPr lang="en-US" altLang="en-US" dirty="0" smtClean="0"/>
              <a:t>I give </a:t>
            </a:r>
            <a:r>
              <a:rPr lang="en-US" altLang="en-US" b="1" dirty="0" smtClean="0">
                <a:effectLst>
                  <a:outerShdw blurRad="38100" dist="38100" dir="2700000" algn="tl">
                    <a:srgbClr val="000000">
                      <a:alpha val="43137"/>
                    </a:srgbClr>
                  </a:outerShdw>
                </a:effectLst>
              </a:rPr>
              <a:t>study guides </a:t>
            </a:r>
            <a:r>
              <a:rPr lang="en-US" altLang="en-US" dirty="0" smtClean="0"/>
              <a:t>for all tests (I DO NOT collect them)</a:t>
            </a:r>
          </a:p>
          <a:p>
            <a:pPr eaLnBrk="1" hangingPunct="1"/>
            <a:r>
              <a:rPr lang="en-US" altLang="en-US" dirty="0" smtClean="0"/>
              <a:t>For quizzes I always have them </a:t>
            </a:r>
            <a:r>
              <a:rPr lang="en-US" altLang="en-US" b="1" dirty="0" smtClean="0">
                <a:effectLst>
                  <a:outerShdw blurRad="38100" dist="38100" dir="2700000" algn="tl">
                    <a:srgbClr val="000000">
                      <a:alpha val="43137"/>
                    </a:srgbClr>
                  </a:outerShdw>
                </a:effectLst>
              </a:rPr>
              <a:t>write down exactly what material the quiz covers</a:t>
            </a:r>
            <a:r>
              <a:rPr lang="en-US" altLang="en-US" dirty="0" smtClean="0"/>
              <a:t>.</a:t>
            </a:r>
          </a:p>
          <a:p>
            <a:pPr eaLnBrk="1" hangingPunct="1"/>
            <a:r>
              <a:rPr lang="en-US" altLang="en-US" dirty="0" smtClean="0"/>
              <a:t>They should study all notes (In Journal), review questions (In Journal), and worksheets.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648200"/>
            <a:ext cx="2717165" cy="156759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4996595"/>
            <a:ext cx="1831662" cy="1219200"/>
          </a:xfrm>
          <a:prstGeom prst="rect">
            <a:avLst/>
          </a:prstGeom>
        </p:spPr>
      </p:pic>
    </p:spTree>
    <p:extLst>
      <p:ext uri="{BB962C8B-B14F-4D97-AF65-F5344CB8AC3E}">
        <p14:creationId xmlns:p14="http://schemas.microsoft.com/office/powerpoint/2010/main" val="595617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66800" y="394312"/>
            <a:ext cx="7239000" cy="1143000"/>
          </a:xfrm>
        </p:spPr>
        <p:txBody>
          <a:bodyPr/>
          <a:lstStyle/>
          <a:p>
            <a:pPr eaLnBrk="1" fontAlgn="auto" hangingPunct="1">
              <a:spcAft>
                <a:spcPts val="0"/>
              </a:spcAft>
              <a:defRPr/>
            </a:pPr>
            <a:r>
              <a:rPr lang="en-US" u="sng" dirty="0" smtClean="0"/>
              <a:t>Simulations</a:t>
            </a:r>
          </a:p>
        </p:txBody>
      </p:sp>
      <p:sp>
        <p:nvSpPr>
          <p:cNvPr id="3" name="Content Placeholder 2"/>
          <p:cNvSpPr>
            <a:spLocks noGrp="1"/>
          </p:cNvSpPr>
          <p:nvPr>
            <p:ph idx="1"/>
          </p:nvPr>
        </p:nvSpPr>
        <p:spPr>
          <a:xfrm>
            <a:off x="571500" y="1143000"/>
            <a:ext cx="8229600" cy="5257800"/>
          </a:xfrm>
        </p:spPr>
        <p:txBody>
          <a:bodyPr rtlCol="0">
            <a:normAutofit/>
          </a:bodyPr>
          <a:lstStyle/>
          <a:p>
            <a:pPr marL="274320" indent="-274320" eaLnBrk="1" fontAlgn="auto" hangingPunct="1">
              <a:spcAft>
                <a:spcPts val="0"/>
              </a:spcAft>
              <a:buFont typeface="Arial" pitchFamily="34" charset="0"/>
              <a:buChar char="•"/>
              <a:defRPr/>
            </a:pPr>
            <a:r>
              <a:rPr lang="en-US" dirty="0" smtClean="0"/>
              <a:t>This is where the students get to experience history.</a:t>
            </a:r>
          </a:p>
          <a:p>
            <a:pPr marL="274320" indent="-274320" eaLnBrk="1" fontAlgn="auto" hangingPunct="1">
              <a:spcAft>
                <a:spcPts val="0"/>
              </a:spcAft>
              <a:buFont typeface="Arial" pitchFamily="34" charset="0"/>
              <a:buChar char="•"/>
              <a:defRPr/>
            </a:pPr>
            <a:r>
              <a:rPr lang="en-US" dirty="0" smtClean="0"/>
              <a:t>Simulations include:</a:t>
            </a:r>
          </a:p>
          <a:p>
            <a:pPr marL="521208" lvl="1" eaLnBrk="1" fontAlgn="auto" hangingPunct="1">
              <a:spcAft>
                <a:spcPts val="0"/>
              </a:spcAft>
              <a:buClr>
                <a:schemeClr val="accent4"/>
              </a:buClr>
              <a:buFont typeface="Arial" pitchFamily="34" charset="0"/>
              <a:buChar char="–"/>
              <a:defRPr/>
            </a:pPr>
            <a:r>
              <a:rPr lang="en-US" dirty="0" smtClean="0">
                <a:solidFill>
                  <a:schemeClr val="tx1"/>
                </a:solidFill>
              </a:rPr>
              <a:t>Historical Debates (8</a:t>
            </a:r>
            <a:r>
              <a:rPr lang="en-US" baseline="30000" dirty="0" smtClean="0">
                <a:solidFill>
                  <a:schemeClr val="tx1"/>
                </a:solidFill>
              </a:rPr>
              <a:t>th</a:t>
            </a:r>
            <a:r>
              <a:rPr lang="en-US" dirty="0" smtClean="0">
                <a:solidFill>
                  <a:schemeClr val="tx1"/>
                </a:solidFill>
              </a:rPr>
              <a:t>) </a:t>
            </a:r>
          </a:p>
          <a:p>
            <a:pPr lvl="1">
              <a:buFont typeface="Arial" pitchFamily="34" charset="0"/>
              <a:buChar char="–"/>
              <a:defRPr/>
            </a:pPr>
            <a:r>
              <a:rPr lang="en-US" dirty="0" smtClean="0">
                <a:solidFill>
                  <a:schemeClr val="tx1"/>
                </a:solidFill>
              </a:rPr>
              <a:t>Code Talkers </a:t>
            </a:r>
            <a:r>
              <a:rPr lang="en-US" dirty="0">
                <a:solidFill>
                  <a:schemeClr val="tx1"/>
                </a:solidFill>
              </a:rPr>
              <a:t>Challenge (8</a:t>
            </a:r>
            <a:r>
              <a:rPr lang="en-US" baseline="30000" dirty="0">
                <a:solidFill>
                  <a:schemeClr val="tx1"/>
                </a:solidFill>
              </a:rPr>
              <a:t>th</a:t>
            </a:r>
            <a:r>
              <a:rPr lang="en-US" dirty="0">
                <a:solidFill>
                  <a:schemeClr val="tx1"/>
                </a:solidFill>
              </a:rPr>
              <a:t>) </a:t>
            </a:r>
            <a:endParaRPr lang="en-US" dirty="0" smtClean="0">
              <a:solidFill>
                <a:schemeClr val="tx1"/>
              </a:solidFill>
            </a:endParaRPr>
          </a:p>
          <a:p>
            <a:pPr lvl="1">
              <a:buFont typeface="Arial" pitchFamily="34" charset="0"/>
              <a:buChar char="–"/>
              <a:defRPr/>
            </a:pPr>
            <a:r>
              <a:rPr lang="en-US" dirty="0" smtClean="0">
                <a:solidFill>
                  <a:schemeClr val="tx1"/>
                </a:solidFill>
              </a:rPr>
              <a:t>Race to </a:t>
            </a:r>
            <a:r>
              <a:rPr lang="en-US" dirty="0">
                <a:solidFill>
                  <a:schemeClr val="tx1"/>
                </a:solidFill>
              </a:rPr>
              <a:t>Space (8</a:t>
            </a:r>
            <a:r>
              <a:rPr lang="en-US" baseline="30000" dirty="0">
                <a:solidFill>
                  <a:schemeClr val="tx1"/>
                </a:solidFill>
              </a:rPr>
              <a:t>th</a:t>
            </a:r>
            <a:r>
              <a:rPr lang="en-US" dirty="0">
                <a:solidFill>
                  <a:schemeClr val="tx1"/>
                </a:solidFill>
              </a:rPr>
              <a:t>) </a:t>
            </a:r>
            <a:endParaRPr lang="en-US" dirty="0" smtClean="0">
              <a:solidFill>
                <a:schemeClr val="tx1"/>
              </a:solidFill>
            </a:endParaRPr>
          </a:p>
          <a:p>
            <a:pPr lvl="1">
              <a:buFont typeface="Arial" pitchFamily="34" charset="0"/>
              <a:buChar char="–"/>
              <a:defRPr/>
            </a:pPr>
            <a:r>
              <a:rPr lang="en-US" dirty="0" smtClean="0">
                <a:solidFill>
                  <a:schemeClr val="tx1"/>
                </a:solidFill>
              </a:rPr>
              <a:t>McCarthyism Communist </a:t>
            </a:r>
            <a:r>
              <a:rPr lang="en-US" dirty="0">
                <a:solidFill>
                  <a:schemeClr val="tx1"/>
                </a:solidFill>
              </a:rPr>
              <a:t>Hunt (8</a:t>
            </a:r>
            <a:r>
              <a:rPr lang="en-US" baseline="30000" dirty="0">
                <a:solidFill>
                  <a:schemeClr val="tx1"/>
                </a:solidFill>
              </a:rPr>
              <a:t>th</a:t>
            </a:r>
            <a:r>
              <a:rPr lang="en-US" dirty="0" smtClean="0">
                <a:solidFill>
                  <a:schemeClr val="tx1"/>
                </a:solidFill>
              </a:rPr>
              <a:t>)</a:t>
            </a:r>
          </a:p>
          <a:p>
            <a:pPr lvl="1">
              <a:buFont typeface="Arial" pitchFamily="34" charset="0"/>
              <a:buChar char="–"/>
              <a:defRPr/>
            </a:pPr>
            <a:r>
              <a:rPr lang="en-US" dirty="0" smtClean="0">
                <a:solidFill>
                  <a:schemeClr val="tx1"/>
                </a:solidFill>
              </a:rPr>
              <a:t>WDSTF Museum </a:t>
            </a:r>
            <a:r>
              <a:rPr lang="en-US" dirty="0">
                <a:solidFill>
                  <a:schemeClr val="tx1"/>
                </a:solidFill>
              </a:rPr>
              <a:t>(8</a:t>
            </a:r>
            <a:r>
              <a:rPr lang="en-US" baseline="30000" dirty="0">
                <a:solidFill>
                  <a:schemeClr val="tx1"/>
                </a:solidFill>
              </a:rPr>
              <a:t>th</a:t>
            </a:r>
            <a:r>
              <a:rPr lang="en-US" dirty="0">
                <a:solidFill>
                  <a:schemeClr val="tx1"/>
                </a:solidFill>
              </a:rPr>
              <a:t>)</a:t>
            </a:r>
            <a:r>
              <a:rPr lang="en-US" dirty="0" smtClean="0">
                <a:solidFill>
                  <a:schemeClr val="tx1"/>
                </a:solidFill>
              </a:rPr>
              <a:t> </a:t>
            </a:r>
          </a:p>
          <a:p>
            <a:pPr lvl="1">
              <a:buFont typeface="Arial" pitchFamily="34" charset="0"/>
              <a:buChar char="–"/>
              <a:defRPr/>
            </a:pPr>
            <a:r>
              <a:rPr lang="en-US" dirty="0" smtClean="0">
                <a:solidFill>
                  <a:schemeClr val="tx1"/>
                </a:solidFill>
              </a:rPr>
              <a:t>Geography Simulation (7</a:t>
            </a:r>
            <a:r>
              <a:rPr lang="en-US" baseline="30000" dirty="0" smtClean="0">
                <a:solidFill>
                  <a:schemeClr val="tx1"/>
                </a:solidFill>
              </a:rPr>
              <a:t>th</a:t>
            </a:r>
            <a:r>
              <a:rPr lang="en-US" dirty="0" smtClean="0">
                <a:solidFill>
                  <a:schemeClr val="tx1"/>
                </a:solidFill>
              </a:rPr>
              <a:t>)</a:t>
            </a:r>
          </a:p>
          <a:p>
            <a:pPr lvl="1">
              <a:buFont typeface="Arial" pitchFamily="34" charset="0"/>
              <a:buChar char="–"/>
              <a:defRPr/>
            </a:pPr>
            <a:r>
              <a:rPr lang="en-US" dirty="0" smtClean="0">
                <a:solidFill>
                  <a:schemeClr val="tx1"/>
                </a:solidFill>
              </a:rPr>
              <a:t>Welcome to Ellis Island</a:t>
            </a:r>
            <a:r>
              <a:rPr lang="en-US" dirty="0">
                <a:solidFill>
                  <a:schemeClr val="tx1"/>
                </a:solidFill>
              </a:rPr>
              <a:t>! </a:t>
            </a:r>
            <a:r>
              <a:rPr lang="en-US" dirty="0" smtClean="0">
                <a:solidFill>
                  <a:schemeClr val="tx1"/>
                </a:solidFill>
              </a:rPr>
              <a:t>(7</a:t>
            </a:r>
            <a:r>
              <a:rPr lang="en-US" baseline="30000" dirty="0" smtClean="0">
                <a:solidFill>
                  <a:schemeClr val="tx1"/>
                </a:solidFill>
              </a:rPr>
              <a:t>th</a:t>
            </a:r>
            <a:r>
              <a:rPr lang="en-US" dirty="0">
                <a:solidFill>
                  <a:schemeClr val="tx1"/>
                </a:solidFill>
              </a:rPr>
              <a:t>) </a:t>
            </a:r>
            <a:endParaRPr lang="en-US" dirty="0" smtClean="0">
              <a:solidFill>
                <a:schemeClr val="tx1"/>
              </a:solidFill>
            </a:endParaRPr>
          </a:p>
          <a:p>
            <a:pPr lvl="1">
              <a:buFont typeface="Arial" pitchFamily="34" charset="0"/>
              <a:buChar char="–"/>
              <a:defRPr/>
            </a:pPr>
            <a:r>
              <a:rPr lang="en-US" dirty="0" smtClean="0">
                <a:solidFill>
                  <a:schemeClr val="tx1"/>
                </a:solidFill>
              </a:rPr>
              <a:t>Assembly Line Simulation </a:t>
            </a:r>
            <a:r>
              <a:rPr lang="en-US" dirty="0">
                <a:solidFill>
                  <a:schemeClr val="tx1"/>
                </a:solidFill>
              </a:rPr>
              <a:t>(7</a:t>
            </a:r>
            <a:r>
              <a:rPr lang="en-US" baseline="30000" dirty="0">
                <a:solidFill>
                  <a:schemeClr val="tx1"/>
                </a:solidFill>
              </a:rPr>
              <a:t>th</a:t>
            </a:r>
            <a:r>
              <a:rPr lang="en-US" dirty="0">
                <a:solidFill>
                  <a:schemeClr val="tx1"/>
                </a:solidFill>
              </a:rPr>
              <a:t>) </a:t>
            </a:r>
          </a:p>
          <a:p>
            <a:pPr lvl="1">
              <a:buFont typeface="Arial" pitchFamily="34" charset="0"/>
              <a:buChar char="–"/>
              <a:defRPr/>
            </a:pPr>
            <a:r>
              <a:rPr lang="en-US" dirty="0" smtClean="0">
                <a:solidFill>
                  <a:schemeClr val="tx1"/>
                </a:solidFill>
              </a:rPr>
              <a:t>Welcome to the Working World! </a:t>
            </a:r>
            <a:r>
              <a:rPr lang="en-US" dirty="0">
                <a:solidFill>
                  <a:schemeClr val="tx1"/>
                </a:solidFill>
              </a:rPr>
              <a:t>(7</a:t>
            </a:r>
            <a:r>
              <a:rPr lang="en-US" baseline="30000" dirty="0">
                <a:solidFill>
                  <a:schemeClr val="tx1"/>
                </a:solidFill>
              </a:rPr>
              <a:t>th</a:t>
            </a:r>
            <a:r>
              <a:rPr lang="en-US" dirty="0">
                <a:solidFill>
                  <a:schemeClr val="tx1"/>
                </a:solidFill>
              </a:rPr>
              <a:t>) </a:t>
            </a:r>
          </a:p>
          <a:p>
            <a:pPr marL="521208" lvl="1" eaLnBrk="1" fontAlgn="auto" hangingPunct="1">
              <a:spcAft>
                <a:spcPts val="0"/>
              </a:spcAft>
              <a:buClr>
                <a:schemeClr val="accent4"/>
              </a:buClr>
              <a:buFont typeface="Arial" pitchFamily="34" charset="0"/>
              <a:buChar char="–"/>
              <a:defRPr/>
            </a:pPr>
            <a:r>
              <a:rPr lang="en-US" dirty="0" smtClean="0">
                <a:solidFill>
                  <a:schemeClr val="tx1"/>
                </a:solidFill>
              </a:rPr>
              <a:t>Voting 2018 Simulation (7</a:t>
            </a:r>
            <a:r>
              <a:rPr lang="en-US" baseline="30000" dirty="0" smtClean="0">
                <a:solidFill>
                  <a:schemeClr val="tx1"/>
                </a:solidFill>
              </a:rPr>
              <a:t>th</a:t>
            </a:r>
            <a:r>
              <a:rPr lang="en-US" dirty="0" smtClean="0">
                <a:solidFill>
                  <a:schemeClr val="tx1"/>
                </a:solidFill>
              </a:rPr>
              <a:t> and 8</a:t>
            </a:r>
            <a:r>
              <a:rPr lang="en-US" baseline="30000" dirty="0" smtClean="0">
                <a:solidFill>
                  <a:schemeClr val="tx1"/>
                </a:solidFill>
              </a:rPr>
              <a:t>th</a:t>
            </a:r>
            <a:r>
              <a:rPr lang="en-US" dirty="0" smtClean="0">
                <a:solidFill>
                  <a:schemeClr val="tx1"/>
                </a:solidFill>
              </a:rPr>
              <a:t>)</a:t>
            </a:r>
          </a:p>
          <a:p>
            <a:pPr marL="521208" lvl="1" eaLnBrk="1" fontAlgn="auto" hangingPunct="1">
              <a:spcAft>
                <a:spcPts val="0"/>
              </a:spcAft>
              <a:buClr>
                <a:schemeClr val="accent4"/>
              </a:buClr>
              <a:buFont typeface="Arial" pitchFamily="34" charset="0"/>
              <a:buChar char="–"/>
              <a:defRPr/>
            </a:pP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952625"/>
            <a:ext cx="3118757" cy="3638550"/>
          </a:xfrm>
          <a:prstGeom prst="rect">
            <a:avLst/>
          </a:prstGeom>
        </p:spPr>
      </p:pic>
    </p:spTree>
    <p:extLst>
      <p:ext uri="{BB962C8B-B14F-4D97-AF65-F5344CB8AC3E}">
        <p14:creationId xmlns:p14="http://schemas.microsoft.com/office/powerpoint/2010/main" val="49123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fontAlgn="auto" hangingPunct="1">
              <a:spcAft>
                <a:spcPts val="0"/>
              </a:spcAft>
              <a:defRPr/>
            </a:pPr>
            <a:r>
              <a:rPr lang="en-US" dirty="0" smtClean="0"/>
              <a:t>Class Website!</a:t>
            </a:r>
          </a:p>
        </p:txBody>
      </p:sp>
      <p:sp>
        <p:nvSpPr>
          <p:cNvPr id="54275" name="Content Placeholder 2"/>
          <p:cNvSpPr>
            <a:spLocks noGrp="1"/>
          </p:cNvSpPr>
          <p:nvPr>
            <p:ph idx="1"/>
          </p:nvPr>
        </p:nvSpPr>
        <p:spPr/>
        <p:txBody>
          <a:bodyPr/>
          <a:lstStyle/>
          <a:p>
            <a:pPr eaLnBrk="1" hangingPunct="1"/>
            <a:r>
              <a:rPr lang="en-US" altLang="en-US" dirty="0" smtClean="0"/>
              <a:t>I will post all </a:t>
            </a:r>
            <a:r>
              <a:rPr lang="en-US" altLang="en-US" b="1" dirty="0" smtClean="0">
                <a:effectLst>
                  <a:outerShdw blurRad="38100" dist="38100" dir="2700000" algn="tl">
                    <a:srgbClr val="000000">
                      <a:alpha val="43137"/>
                    </a:srgbClr>
                  </a:outerShdw>
                </a:effectLst>
              </a:rPr>
              <a:t>downloadable forms </a:t>
            </a:r>
            <a:r>
              <a:rPr lang="en-US" altLang="en-US" dirty="0" smtClean="0"/>
              <a:t>as well as very short news updates on the team </a:t>
            </a:r>
            <a:r>
              <a:rPr lang="en-US" altLang="en-US" dirty="0" err="1" smtClean="0"/>
              <a:t>Weebly</a:t>
            </a:r>
            <a:r>
              <a:rPr lang="en-US" altLang="en-US" dirty="0" smtClean="0"/>
              <a:t> website.</a:t>
            </a:r>
          </a:p>
          <a:p>
            <a:pPr eaLnBrk="1" hangingPunct="1"/>
            <a:r>
              <a:rPr lang="en-US" altLang="en-US" dirty="0" smtClean="0"/>
              <a:t>All other information will come from my lesson plan emails!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962400"/>
            <a:ext cx="3096658" cy="2108497"/>
          </a:xfrm>
          <a:prstGeom prst="rect">
            <a:avLst/>
          </a:prstGeom>
        </p:spPr>
      </p:pic>
    </p:spTree>
    <p:extLst>
      <p:ext uri="{BB962C8B-B14F-4D97-AF65-F5344CB8AC3E}">
        <p14:creationId xmlns:p14="http://schemas.microsoft.com/office/powerpoint/2010/main" val="3458888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a:t>
            </a:r>
            <a:r>
              <a:rPr lang="en-US" baseline="30000" dirty="0" smtClean="0"/>
              <a:t>th</a:t>
            </a:r>
            <a:r>
              <a:rPr lang="en-US" dirty="0" smtClean="0"/>
              <a:t> and 8</a:t>
            </a:r>
            <a:r>
              <a:rPr lang="en-US" baseline="30000" dirty="0" smtClean="0"/>
              <a:t>th</a:t>
            </a:r>
            <a:r>
              <a:rPr lang="en-US" dirty="0" smtClean="0"/>
              <a:t> Grade </a:t>
            </a:r>
            <a:br>
              <a:rPr lang="en-US" dirty="0" smtClean="0"/>
            </a:br>
            <a:r>
              <a:rPr lang="en-US" dirty="0" smtClean="0"/>
              <a:t>Science</a:t>
            </a:r>
            <a:endParaRPr lang="en-US" dirty="0"/>
          </a:p>
        </p:txBody>
      </p:sp>
      <p:sp>
        <p:nvSpPr>
          <p:cNvPr id="3" name="Subtitle 2"/>
          <p:cNvSpPr>
            <a:spLocks noGrp="1"/>
          </p:cNvSpPr>
          <p:nvPr>
            <p:ph type="subTitle" idx="1"/>
          </p:nvPr>
        </p:nvSpPr>
        <p:spPr/>
        <p:txBody>
          <a:bodyPr>
            <a:normAutofit/>
          </a:bodyPr>
          <a:lstStyle/>
          <a:p>
            <a:r>
              <a:rPr lang="en-US" sz="4400" dirty="0" smtClean="0"/>
              <a:t>Ms. Brasher</a:t>
            </a:r>
            <a:endParaRPr lang="en-US" sz="4400" dirty="0"/>
          </a:p>
        </p:txBody>
      </p:sp>
    </p:spTree>
    <p:extLst>
      <p:ext uri="{BB962C8B-B14F-4D97-AF65-F5344CB8AC3E}">
        <p14:creationId xmlns:p14="http://schemas.microsoft.com/office/powerpoint/2010/main" val="491203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31" y="623817"/>
            <a:ext cx="6798734" cy="1303867"/>
          </a:xfrm>
        </p:spPr>
        <p:txBody>
          <a:bodyPr/>
          <a:lstStyle/>
          <a:p>
            <a:r>
              <a:rPr lang="en-US" dirty="0" smtClean="0"/>
              <a:t>7</a:t>
            </a:r>
            <a:r>
              <a:rPr lang="en-US" baseline="30000" dirty="0" smtClean="0"/>
              <a:t>th</a:t>
            </a:r>
            <a:r>
              <a:rPr lang="en-US" dirty="0" smtClean="0"/>
              <a:t> Grade—Life Science</a:t>
            </a:r>
            <a:endParaRPr lang="en-US" dirty="0"/>
          </a:p>
        </p:txBody>
      </p:sp>
      <p:sp>
        <p:nvSpPr>
          <p:cNvPr id="3" name="Content Placeholder 2"/>
          <p:cNvSpPr>
            <a:spLocks noGrp="1"/>
          </p:cNvSpPr>
          <p:nvPr>
            <p:ph idx="1"/>
          </p:nvPr>
        </p:nvSpPr>
        <p:spPr>
          <a:xfrm>
            <a:off x="357019" y="1825406"/>
            <a:ext cx="7886700" cy="3263504"/>
          </a:xfrm>
        </p:spPr>
        <p:txBody>
          <a:bodyPr>
            <a:normAutofit/>
          </a:bodyPr>
          <a:lstStyle/>
          <a:p>
            <a:r>
              <a:rPr lang="en-US" dirty="0" smtClean="0"/>
              <a:t>Cell Biology</a:t>
            </a:r>
          </a:p>
          <a:p>
            <a:pPr lvl="1"/>
            <a:r>
              <a:rPr lang="en-US" dirty="0" smtClean="0"/>
              <a:t>Life Science Introduction</a:t>
            </a:r>
          </a:p>
          <a:p>
            <a:pPr lvl="1"/>
            <a:r>
              <a:rPr lang="en-US" dirty="0" smtClean="0"/>
              <a:t>Characteristics of Life</a:t>
            </a:r>
          </a:p>
          <a:p>
            <a:pPr lvl="1"/>
            <a:r>
              <a:rPr lang="en-US" dirty="0" smtClean="0"/>
              <a:t>Spontaneous Generation</a:t>
            </a:r>
          </a:p>
          <a:p>
            <a:pPr lvl="1"/>
            <a:r>
              <a:rPr lang="en-US" dirty="0" smtClean="0"/>
              <a:t>Cells</a:t>
            </a:r>
          </a:p>
          <a:p>
            <a:pPr lvl="1"/>
            <a:r>
              <a:rPr lang="en-US" dirty="0" smtClean="0"/>
              <a:t>Eukaryotic Cells</a:t>
            </a:r>
          </a:p>
          <a:p>
            <a:pPr lvl="1"/>
            <a:r>
              <a:rPr lang="en-US" sz="1800" dirty="0" smtClean="0"/>
              <a:t>Cells in Action</a:t>
            </a:r>
          </a:p>
        </p:txBody>
      </p:sp>
      <p:pic>
        <p:nvPicPr>
          <p:cNvPr id="4" name="Picture 2" descr="Image result for yeast experiment test tu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090" y="857251"/>
            <a:ext cx="2452743" cy="2599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333185"/>
            <a:ext cx="4484869" cy="25248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846" y="2666370"/>
            <a:ext cx="2282414" cy="405428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12" y="5003865"/>
            <a:ext cx="3049568" cy="1716794"/>
          </a:xfrm>
          <a:prstGeom prst="rect">
            <a:avLst/>
          </a:prstGeom>
        </p:spPr>
      </p:pic>
    </p:spTree>
    <p:extLst>
      <p:ext uri="{BB962C8B-B14F-4D97-AF65-F5344CB8AC3E}">
        <p14:creationId xmlns:p14="http://schemas.microsoft.com/office/powerpoint/2010/main" val="2596234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6" name="Object 5"/>
          <p:cNvGraphicFramePr>
            <a:graphicFrameLocks noChangeAspect="1"/>
          </p:cNvGraphicFramePr>
          <p:nvPr>
            <p:extLst/>
          </p:nvPr>
        </p:nvGraphicFramePr>
        <p:xfrm>
          <a:off x="982266" y="2745582"/>
          <a:ext cx="7179469" cy="821531"/>
        </p:xfrm>
        <a:graphic>
          <a:graphicData uri="http://schemas.openxmlformats.org/presentationml/2006/ole">
            <mc:AlternateContent xmlns:mc="http://schemas.openxmlformats.org/markup-compatibility/2006">
              <mc:Choice xmlns:v="urn:schemas-microsoft-com:vml" Requires="v">
                <p:oleObj spid="_x0000_s1033" name="Worksheet" r:id="rId3" imgW="9572625" imgH="1095263" progId="Excel.Sheet.12">
                  <p:embed/>
                </p:oleObj>
              </mc:Choice>
              <mc:Fallback>
                <p:oleObj name="Worksheet" r:id="rId3" imgW="9572625" imgH="1095263" progId="Excel.Sheet.12">
                  <p:embed/>
                  <p:pic>
                    <p:nvPicPr>
                      <p:cNvPr id="6" name="Object 5"/>
                      <p:cNvPicPr/>
                      <p:nvPr/>
                    </p:nvPicPr>
                    <p:blipFill>
                      <a:blip r:embed="rId4"/>
                      <a:stretch>
                        <a:fillRect/>
                      </a:stretch>
                    </p:blipFill>
                    <p:spPr>
                      <a:xfrm>
                        <a:off x="982266" y="2745582"/>
                        <a:ext cx="7179469" cy="821531"/>
                      </a:xfrm>
                      <a:prstGeom prst="rect">
                        <a:avLst/>
                      </a:prstGeom>
                    </p:spPr>
                  </p:pic>
                </p:oleObj>
              </mc:Fallback>
            </mc:AlternateContent>
          </a:graphicData>
        </a:graphic>
      </p:graphicFrame>
    </p:spTree>
    <p:extLst>
      <p:ext uri="{BB962C8B-B14F-4D97-AF65-F5344CB8AC3E}">
        <p14:creationId xmlns:p14="http://schemas.microsoft.com/office/powerpoint/2010/main" val="414984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81000"/>
            <a:ext cx="7239000" cy="1143000"/>
          </a:xfrm>
        </p:spPr>
        <p:txBody>
          <a:bodyPr/>
          <a:lstStyle/>
          <a:p>
            <a:pPr eaLnBrk="1" fontAlgn="auto" hangingPunct="1">
              <a:spcAft>
                <a:spcPts val="0"/>
              </a:spcAft>
              <a:defRPr/>
            </a:pPr>
            <a:r>
              <a:rPr lang="en-US" u="sng" dirty="0" smtClean="0"/>
              <a:t>7</a:t>
            </a:r>
            <a:r>
              <a:rPr lang="en-US" u="sng" baseline="30000" dirty="0" smtClean="0"/>
              <a:t>th</a:t>
            </a:r>
            <a:r>
              <a:rPr lang="en-US" u="sng" dirty="0" smtClean="0"/>
              <a:t> Grade Math</a:t>
            </a:r>
          </a:p>
        </p:txBody>
      </p:sp>
      <p:sp>
        <p:nvSpPr>
          <p:cNvPr id="8195" name="Content Placeholder 2"/>
          <p:cNvSpPr>
            <a:spLocks noGrp="1"/>
          </p:cNvSpPr>
          <p:nvPr>
            <p:ph idx="1"/>
          </p:nvPr>
        </p:nvSpPr>
        <p:spPr>
          <a:xfrm>
            <a:off x="591127" y="1524000"/>
            <a:ext cx="8001000" cy="6019800"/>
          </a:xfrm>
        </p:spPr>
        <p:txBody>
          <a:bodyPr/>
          <a:lstStyle/>
          <a:p>
            <a:pPr eaLnBrk="1" hangingPunct="1"/>
            <a:r>
              <a:rPr lang="en-US" altLang="en-US" dirty="0" smtClean="0"/>
              <a:t>Textbook: </a:t>
            </a:r>
            <a:r>
              <a:rPr lang="en-US" altLang="en-US" b="1" i="1" dirty="0" smtClean="0"/>
              <a:t>Saxon Math: Course 3 </a:t>
            </a:r>
            <a:r>
              <a:rPr lang="en-US" altLang="en-US" dirty="0" smtClean="0"/>
              <a:t>(2007)	</a:t>
            </a:r>
          </a:p>
          <a:p>
            <a:pPr eaLnBrk="1" hangingPunct="1"/>
            <a:r>
              <a:rPr lang="en-US" altLang="en-US" dirty="0" smtClean="0"/>
              <a:t>Other source material will supplement the text.</a:t>
            </a:r>
          </a:p>
          <a:p>
            <a:pPr eaLnBrk="1" hangingPunct="1"/>
            <a:r>
              <a:rPr lang="en-US" altLang="en-US" dirty="0" smtClean="0"/>
              <a:t>This is a  review of arithmetic and a very good introduction to the foundations of algebra. 	</a:t>
            </a:r>
          </a:p>
          <a:p>
            <a:pPr eaLnBrk="1" hangingPunct="1"/>
            <a:r>
              <a:rPr lang="en-US" altLang="en-US" dirty="0" smtClean="0"/>
              <a:t>Much emphasis is placed on the mastery of decimals, fractions, per cents, one and two-step equations, exponents, graphing linear functions, the Pythagorean Theorem, </a:t>
            </a:r>
            <a:r>
              <a:rPr lang="en-US" altLang="en-US" b="1" dirty="0" smtClean="0"/>
              <a:t>proportional thinking, </a:t>
            </a:r>
            <a:r>
              <a:rPr lang="en-US" altLang="en-US" dirty="0" smtClean="0"/>
              <a:t>and, of course, mastering word problems. 	</a:t>
            </a:r>
          </a:p>
          <a:p>
            <a:pPr eaLnBrk="1" hangingPunct="1"/>
            <a:r>
              <a:rPr lang="en-US" altLang="en-US" dirty="0" smtClean="0"/>
              <a:t>Students who excel in this class will qualify for Math 8 Honors in the 8</a:t>
            </a:r>
            <a:r>
              <a:rPr lang="en-US" altLang="en-US" baseline="30000" dirty="0" smtClean="0"/>
              <a:t>th</a:t>
            </a:r>
            <a:r>
              <a:rPr lang="en-US" altLang="en-US" dirty="0" smtClean="0"/>
              <a:t> grade.</a:t>
            </a:r>
          </a:p>
          <a:p>
            <a:pPr eaLnBrk="1" hangingPunct="1"/>
            <a:endParaRPr lang="en-US" altLang="en-US" dirty="0" smtClean="0"/>
          </a:p>
        </p:txBody>
      </p:sp>
      <p:pic>
        <p:nvPicPr>
          <p:cNvPr id="2" name="Picture 1" descr="math-and-symbols-imag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09168">
            <a:off x="6434564" y="938779"/>
            <a:ext cx="1923288" cy="1170441"/>
          </a:xfrm>
          <a:prstGeom prst="rect">
            <a:avLst/>
          </a:prstGeom>
        </p:spPr>
      </p:pic>
    </p:spTree>
    <p:extLst>
      <p:ext uri="{BB962C8B-B14F-4D97-AF65-F5344CB8AC3E}">
        <p14:creationId xmlns:p14="http://schemas.microsoft.com/office/powerpoint/2010/main" val="4069359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73" y="243060"/>
            <a:ext cx="6798734" cy="1303867"/>
          </a:xfrm>
        </p:spPr>
        <p:txBody>
          <a:bodyPr/>
          <a:lstStyle/>
          <a:p>
            <a:r>
              <a:rPr lang="en-US" dirty="0" smtClean="0"/>
              <a:t>7</a:t>
            </a:r>
            <a:r>
              <a:rPr lang="en-US" baseline="30000" dirty="0" smtClean="0"/>
              <a:t>th</a:t>
            </a:r>
            <a:r>
              <a:rPr lang="en-US" dirty="0" smtClean="0"/>
              <a:t> Grade—Life Science</a:t>
            </a:r>
            <a:endParaRPr lang="en-US" dirty="0"/>
          </a:p>
        </p:txBody>
      </p:sp>
      <p:sp>
        <p:nvSpPr>
          <p:cNvPr id="3" name="Content Placeholder 2"/>
          <p:cNvSpPr>
            <a:spLocks noGrp="1"/>
          </p:cNvSpPr>
          <p:nvPr>
            <p:ph idx="1"/>
          </p:nvPr>
        </p:nvSpPr>
        <p:spPr>
          <a:xfrm>
            <a:off x="282951" y="1373703"/>
            <a:ext cx="6798736" cy="3444997"/>
          </a:xfrm>
        </p:spPr>
        <p:txBody>
          <a:bodyPr/>
          <a:lstStyle/>
          <a:p>
            <a:r>
              <a:rPr lang="en-US" sz="2800" dirty="0" smtClean="0"/>
              <a:t>Botany—Plants </a:t>
            </a:r>
          </a:p>
          <a:p>
            <a:pPr lvl="1"/>
            <a:r>
              <a:rPr lang="en-US" sz="2400" dirty="0" smtClean="0"/>
              <a:t>Introduction to Plants</a:t>
            </a:r>
          </a:p>
          <a:p>
            <a:pPr lvl="1"/>
            <a:r>
              <a:rPr lang="en-US" sz="2400" dirty="0" smtClean="0"/>
              <a:t>Seed Plants</a:t>
            </a:r>
          </a:p>
          <a:p>
            <a:pPr lvl="1"/>
            <a:r>
              <a:rPr lang="en-US" sz="2400" dirty="0" smtClean="0"/>
              <a:t>Structures of Seed Plants</a:t>
            </a:r>
          </a:p>
          <a:p>
            <a:pPr lvl="1"/>
            <a:r>
              <a:rPr lang="en-US" sz="2400" dirty="0" smtClean="0"/>
              <a:t>Plant Processes</a:t>
            </a:r>
          </a:p>
          <a:p>
            <a:pPr lvl="1"/>
            <a:endParaRPr lang="en-US" dirty="0"/>
          </a:p>
          <a:p>
            <a:pPr marL="342900" lvl="1"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220" y="2436130"/>
            <a:ext cx="2447365" cy="43472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631" y="2910669"/>
            <a:ext cx="1913069" cy="33982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855" y="3470800"/>
            <a:ext cx="1864883" cy="3312622"/>
          </a:xfrm>
          <a:prstGeom prst="rect">
            <a:avLst/>
          </a:prstGeom>
        </p:spPr>
      </p:pic>
      <p:pic>
        <p:nvPicPr>
          <p:cNvPr id="7" name="Picture 2" descr="Image result for seed dispersal make pap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045" y="4536339"/>
            <a:ext cx="3085374" cy="205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80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3" name="Object 2"/>
          <p:cNvGraphicFramePr>
            <a:graphicFrameLocks noChangeAspect="1"/>
          </p:cNvGraphicFramePr>
          <p:nvPr>
            <p:extLst/>
          </p:nvPr>
        </p:nvGraphicFramePr>
        <p:xfrm>
          <a:off x="260748" y="3017044"/>
          <a:ext cx="8622506" cy="821531"/>
        </p:xfrm>
        <a:graphic>
          <a:graphicData uri="http://schemas.openxmlformats.org/presentationml/2006/ole">
            <mc:AlternateContent xmlns:mc="http://schemas.openxmlformats.org/markup-compatibility/2006">
              <mc:Choice xmlns:v="urn:schemas-microsoft-com:vml" Requires="v">
                <p:oleObj spid="_x0000_s2057" name="Worksheet" r:id="rId3" imgW="11496563" imgH="1095263" progId="Excel.Sheet.12">
                  <p:embed/>
                </p:oleObj>
              </mc:Choice>
              <mc:Fallback>
                <p:oleObj name="Worksheet" r:id="rId3" imgW="11496563" imgH="1095263" progId="Excel.Sheet.12">
                  <p:embed/>
                  <p:pic>
                    <p:nvPicPr>
                      <p:cNvPr id="3" name="Object 2"/>
                      <p:cNvPicPr/>
                      <p:nvPr/>
                    </p:nvPicPr>
                    <p:blipFill>
                      <a:blip r:embed="rId4"/>
                      <a:stretch>
                        <a:fillRect/>
                      </a:stretch>
                    </p:blipFill>
                    <p:spPr>
                      <a:xfrm>
                        <a:off x="260748" y="3017044"/>
                        <a:ext cx="8622506" cy="821531"/>
                      </a:xfrm>
                      <a:prstGeom prst="rect">
                        <a:avLst/>
                      </a:prstGeom>
                    </p:spPr>
                  </p:pic>
                </p:oleObj>
              </mc:Fallback>
            </mc:AlternateContent>
          </a:graphicData>
        </a:graphic>
      </p:graphicFrame>
    </p:spTree>
    <p:extLst>
      <p:ext uri="{BB962C8B-B14F-4D97-AF65-F5344CB8AC3E}">
        <p14:creationId xmlns:p14="http://schemas.microsoft.com/office/powerpoint/2010/main" val="3829345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 y="297607"/>
            <a:ext cx="6798734" cy="1303867"/>
          </a:xfrm>
        </p:spPr>
        <p:txBody>
          <a:bodyPr/>
          <a:lstStyle/>
          <a:p>
            <a:r>
              <a:rPr lang="en-US" dirty="0" smtClean="0"/>
              <a:t>7</a:t>
            </a:r>
            <a:r>
              <a:rPr lang="en-US" baseline="30000" dirty="0" smtClean="0"/>
              <a:t>th</a:t>
            </a:r>
            <a:r>
              <a:rPr lang="en-US" dirty="0" smtClean="0"/>
              <a:t> Grade—Life Science</a:t>
            </a:r>
            <a:endParaRPr lang="en-US" dirty="0"/>
          </a:p>
        </p:txBody>
      </p:sp>
      <p:sp>
        <p:nvSpPr>
          <p:cNvPr id="3" name="Content Placeholder 2"/>
          <p:cNvSpPr>
            <a:spLocks noGrp="1"/>
          </p:cNvSpPr>
          <p:nvPr>
            <p:ph idx="1"/>
          </p:nvPr>
        </p:nvSpPr>
        <p:spPr>
          <a:xfrm>
            <a:off x="457200" y="1264555"/>
            <a:ext cx="10134600" cy="5441045"/>
          </a:xfrm>
        </p:spPr>
        <p:txBody>
          <a:bodyPr>
            <a:normAutofit fontScale="55000" lnSpcReduction="20000"/>
          </a:bodyPr>
          <a:lstStyle/>
          <a:p>
            <a:r>
              <a:rPr lang="en-US" sz="3300" dirty="0" smtClean="0"/>
              <a:t>Zoology</a:t>
            </a:r>
          </a:p>
          <a:p>
            <a:pPr lvl="1"/>
            <a:r>
              <a:rPr lang="en-US" sz="2900" dirty="0" smtClean="0"/>
              <a:t>Classification</a:t>
            </a:r>
          </a:p>
          <a:p>
            <a:pPr lvl="1"/>
            <a:r>
              <a:rPr lang="en-US" sz="2900" dirty="0" err="1" smtClean="0"/>
              <a:t>Porifera-Cnidaria</a:t>
            </a:r>
            <a:endParaRPr lang="en-US" sz="2900" dirty="0" smtClean="0"/>
          </a:p>
          <a:p>
            <a:pPr lvl="1"/>
            <a:r>
              <a:rPr lang="en-US" sz="2900" dirty="0" smtClean="0"/>
              <a:t>Flatworm</a:t>
            </a:r>
          </a:p>
          <a:p>
            <a:pPr lvl="1"/>
            <a:r>
              <a:rPr lang="en-US" sz="2900" dirty="0" smtClean="0"/>
              <a:t>Round-Segmented Worm</a:t>
            </a:r>
          </a:p>
          <a:p>
            <a:pPr lvl="1"/>
            <a:r>
              <a:rPr lang="en-US" sz="2900" dirty="0" smtClean="0"/>
              <a:t>Mollusks-Echinoderms</a:t>
            </a:r>
          </a:p>
          <a:p>
            <a:pPr lvl="1"/>
            <a:r>
              <a:rPr lang="en-US" sz="2900" dirty="0" smtClean="0"/>
              <a:t>Chelicerates</a:t>
            </a:r>
          </a:p>
          <a:p>
            <a:pPr lvl="1"/>
            <a:r>
              <a:rPr lang="en-US" sz="2900" dirty="0" err="1" smtClean="0"/>
              <a:t>Mandibulates</a:t>
            </a:r>
            <a:endParaRPr lang="en-US" sz="2900" dirty="0" smtClean="0"/>
          </a:p>
          <a:p>
            <a:pPr lvl="1"/>
            <a:r>
              <a:rPr lang="en-US" sz="2900" dirty="0" err="1" smtClean="0"/>
              <a:t>Insecta</a:t>
            </a:r>
            <a:endParaRPr lang="en-US" sz="2900" dirty="0" smtClean="0"/>
          </a:p>
          <a:p>
            <a:pPr lvl="1"/>
            <a:r>
              <a:rPr lang="en-US" sz="2900" dirty="0" smtClean="0"/>
              <a:t>Chordata</a:t>
            </a:r>
          </a:p>
          <a:p>
            <a:pPr lvl="1"/>
            <a:r>
              <a:rPr lang="en-US" sz="2900" dirty="0" err="1" smtClean="0"/>
              <a:t>Chondrichthyes</a:t>
            </a:r>
            <a:endParaRPr lang="en-US" sz="2900" dirty="0" smtClean="0"/>
          </a:p>
          <a:p>
            <a:pPr lvl="1"/>
            <a:r>
              <a:rPr lang="en-US" sz="2900" dirty="0" err="1" smtClean="0"/>
              <a:t>Osteichthyes</a:t>
            </a:r>
            <a:endParaRPr lang="en-US" sz="2900" dirty="0" smtClean="0"/>
          </a:p>
          <a:p>
            <a:pPr lvl="1"/>
            <a:r>
              <a:rPr lang="en-US" sz="2900" dirty="0" err="1" smtClean="0"/>
              <a:t>Amphibia</a:t>
            </a:r>
            <a:endParaRPr lang="en-US" sz="2900" dirty="0" smtClean="0"/>
          </a:p>
          <a:p>
            <a:pPr lvl="1"/>
            <a:r>
              <a:rPr lang="en-US" sz="2900" dirty="0" err="1" smtClean="0"/>
              <a:t>Reptilia</a:t>
            </a:r>
            <a:endParaRPr lang="en-US" sz="2900" dirty="0" smtClean="0"/>
          </a:p>
          <a:p>
            <a:pPr lvl="1"/>
            <a:r>
              <a:rPr lang="en-US" sz="2900" dirty="0" smtClean="0"/>
              <a:t>Aves</a:t>
            </a:r>
          </a:p>
          <a:p>
            <a:pPr lvl="1"/>
            <a:r>
              <a:rPr lang="en-US" sz="2900" dirty="0" smtClean="0"/>
              <a:t>Mammalia</a:t>
            </a:r>
          </a:p>
          <a:p>
            <a:pPr lvl="1"/>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0858" y="1264555"/>
            <a:ext cx="2623899" cy="4660874"/>
          </a:xfrm>
          <a:prstGeom prst="rect">
            <a:avLst/>
          </a:prstGeom>
        </p:spPr>
      </p:pic>
      <p:pic>
        <p:nvPicPr>
          <p:cNvPr id="1026" name="Picture 2" descr="Image result for classification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072" y="3423931"/>
            <a:ext cx="3840662" cy="296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54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3" name="Object 2"/>
          <p:cNvGraphicFramePr>
            <a:graphicFrameLocks noChangeAspect="1"/>
          </p:cNvGraphicFramePr>
          <p:nvPr>
            <p:extLst/>
          </p:nvPr>
        </p:nvGraphicFramePr>
        <p:xfrm>
          <a:off x="392906" y="3122414"/>
          <a:ext cx="8358188" cy="1471613"/>
        </p:xfrm>
        <a:graphic>
          <a:graphicData uri="http://schemas.openxmlformats.org/presentationml/2006/ole">
            <mc:AlternateContent xmlns:mc="http://schemas.openxmlformats.org/markup-compatibility/2006">
              <mc:Choice xmlns:v="urn:schemas-microsoft-com:vml" Requires="v">
                <p:oleObj spid="_x0000_s3081" name="Worksheet" r:id="rId3" imgW="11144250" imgH="1962262" progId="Excel.Sheet.12">
                  <p:embed/>
                </p:oleObj>
              </mc:Choice>
              <mc:Fallback>
                <p:oleObj name="Worksheet" r:id="rId3" imgW="11144250" imgH="1962262" progId="Excel.Sheet.12">
                  <p:embed/>
                  <p:pic>
                    <p:nvPicPr>
                      <p:cNvPr id="3" name="Object 2"/>
                      <p:cNvPicPr/>
                      <p:nvPr/>
                    </p:nvPicPr>
                    <p:blipFill>
                      <a:blip r:embed="rId4"/>
                      <a:stretch>
                        <a:fillRect/>
                      </a:stretch>
                    </p:blipFill>
                    <p:spPr>
                      <a:xfrm>
                        <a:off x="392906" y="3122414"/>
                        <a:ext cx="8358188" cy="1471613"/>
                      </a:xfrm>
                      <a:prstGeom prst="rect">
                        <a:avLst/>
                      </a:prstGeom>
                    </p:spPr>
                  </p:pic>
                </p:oleObj>
              </mc:Fallback>
            </mc:AlternateContent>
          </a:graphicData>
        </a:graphic>
      </p:graphicFrame>
    </p:spTree>
    <p:extLst>
      <p:ext uri="{BB962C8B-B14F-4D97-AF65-F5344CB8AC3E}">
        <p14:creationId xmlns:p14="http://schemas.microsoft.com/office/powerpoint/2010/main" val="3321243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0897"/>
            <a:ext cx="6798734" cy="1303867"/>
          </a:xfrm>
        </p:spPr>
        <p:txBody>
          <a:bodyPr/>
          <a:lstStyle/>
          <a:p>
            <a:r>
              <a:rPr lang="en-US" dirty="0" smtClean="0"/>
              <a:t>7</a:t>
            </a:r>
            <a:r>
              <a:rPr lang="en-US" baseline="30000" dirty="0" smtClean="0"/>
              <a:t>th</a:t>
            </a:r>
            <a:r>
              <a:rPr lang="en-US" dirty="0" smtClean="0"/>
              <a:t> Grade—Life Science</a:t>
            </a:r>
            <a:endParaRPr lang="en-US" dirty="0"/>
          </a:p>
        </p:txBody>
      </p:sp>
      <p:sp>
        <p:nvSpPr>
          <p:cNvPr id="3" name="Content Placeholder 2"/>
          <p:cNvSpPr>
            <a:spLocks noGrp="1"/>
          </p:cNvSpPr>
          <p:nvPr>
            <p:ph idx="1"/>
          </p:nvPr>
        </p:nvSpPr>
        <p:spPr>
          <a:xfrm>
            <a:off x="228600" y="1314259"/>
            <a:ext cx="6798736" cy="3063393"/>
          </a:xfrm>
        </p:spPr>
        <p:txBody>
          <a:bodyPr>
            <a:normAutofit lnSpcReduction="10000"/>
          </a:bodyPr>
          <a:lstStyle/>
          <a:p>
            <a:r>
              <a:rPr lang="en-US" dirty="0" smtClean="0"/>
              <a:t>Ecology</a:t>
            </a:r>
          </a:p>
          <a:p>
            <a:pPr lvl="1"/>
            <a:r>
              <a:rPr lang="en-US" dirty="0" smtClean="0"/>
              <a:t>Biomes</a:t>
            </a:r>
          </a:p>
          <a:p>
            <a:pPr lvl="1"/>
            <a:r>
              <a:rPr lang="en-US" dirty="0" smtClean="0"/>
              <a:t>Aquatic Biomes</a:t>
            </a:r>
          </a:p>
          <a:p>
            <a:pPr lvl="1"/>
            <a:r>
              <a:rPr lang="en-US" dirty="0" smtClean="0"/>
              <a:t>Ecosystems</a:t>
            </a:r>
          </a:p>
          <a:p>
            <a:pPr lvl="1"/>
            <a:r>
              <a:rPr lang="en-US" dirty="0" smtClean="0"/>
              <a:t>Animal Adaptations</a:t>
            </a:r>
          </a:p>
          <a:p>
            <a:pPr lvl="1"/>
            <a:r>
              <a:rPr lang="en-US" dirty="0" smtClean="0"/>
              <a:t>Cycles</a:t>
            </a:r>
          </a:p>
          <a:p>
            <a:pPr lvl="1"/>
            <a:r>
              <a:rPr lang="en-US" dirty="0" smtClean="0"/>
              <a:t>Populations</a:t>
            </a:r>
          </a:p>
          <a:p>
            <a:pPr lvl="1"/>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873" y="4070740"/>
            <a:ext cx="3431128" cy="193001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873" y="2140732"/>
            <a:ext cx="3431128" cy="1930010"/>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436104" y="3723981"/>
            <a:ext cx="1640136" cy="2913400"/>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32" y="4360612"/>
            <a:ext cx="2913403" cy="164013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1748" y="2140732"/>
            <a:ext cx="1259303" cy="2236920"/>
          </a:xfrm>
          <a:prstGeom prst="rect">
            <a:avLst/>
          </a:prstGeom>
        </p:spPr>
      </p:pic>
      <p:pic>
        <p:nvPicPr>
          <p:cNvPr id="9"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91051" y="873447"/>
            <a:ext cx="2252950" cy="1267286"/>
          </a:xfrm>
          <a:prstGeom prst="rect">
            <a:avLst/>
          </a:prstGeom>
        </p:spPr>
      </p:pic>
      <p:pic>
        <p:nvPicPr>
          <p:cNvPr id="10"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flipH="1" flipV="1">
            <a:off x="3834185" y="2530692"/>
            <a:ext cx="1324146" cy="2352101"/>
          </a:xfrm>
          <a:prstGeom prst="rect">
            <a:avLst/>
          </a:prstGeom>
        </p:spPr>
      </p:pic>
    </p:spTree>
    <p:extLst>
      <p:ext uri="{BB962C8B-B14F-4D97-AF65-F5344CB8AC3E}">
        <p14:creationId xmlns:p14="http://schemas.microsoft.com/office/powerpoint/2010/main" val="458640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nvPr>
        </p:nvGraphicFramePr>
        <p:xfrm>
          <a:off x="392906" y="2261148"/>
          <a:ext cx="8358188" cy="2521744"/>
        </p:xfrm>
        <a:graphic>
          <a:graphicData uri="http://schemas.openxmlformats.org/presentationml/2006/ole">
            <mc:AlternateContent xmlns:mc="http://schemas.openxmlformats.org/markup-compatibility/2006">
              <mc:Choice xmlns:v="urn:schemas-microsoft-com:vml" Requires="v">
                <p:oleObj spid="_x0000_s4105" name="Worksheet" r:id="rId3" imgW="11144250" imgH="3362437" progId="Excel.Sheet.12">
                  <p:embed/>
                </p:oleObj>
              </mc:Choice>
              <mc:Fallback>
                <p:oleObj name="Worksheet" r:id="rId3" imgW="11144250" imgH="3362437" progId="Excel.Sheet.12">
                  <p:embed/>
                  <p:pic>
                    <p:nvPicPr>
                      <p:cNvPr id="4" name="Object 3"/>
                      <p:cNvPicPr/>
                      <p:nvPr/>
                    </p:nvPicPr>
                    <p:blipFill>
                      <a:blip r:embed="rId4"/>
                      <a:stretch>
                        <a:fillRect/>
                      </a:stretch>
                    </p:blipFill>
                    <p:spPr>
                      <a:xfrm>
                        <a:off x="392906" y="2261148"/>
                        <a:ext cx="8358188" cy="2521744"/>
                      </a:xfrm>
                      <a:prstGeom prst="rect">
                        <a:avLst/>
                      </a:prstGeom>
                    </p:spPr>
                  </p:pic>
                </p:oleObj>
              </mc:Fallback>
            </mc:AlternateContent>
          </a:graphicData>
        </a:graphic>
      </p:graphicFrame>
    </p:spTree>
    <p:extLst>
      <p:ext uri="{BB962C8B-B14F-4D97-AF65-F5344CB8AC3E}">
        <p14:creationId xmlns:p14="http://schemas.microsoft.com/office/powerpoint/2010/main" val="686116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918" y="64036"/>
            <a:ext cx="2895600" cy="5143500"/>
          </a:xfrm>
          <a:prstGeom prst="rect">
            <a:avLst/>
          </a:prstGeom>
        </p:spPr>
      </p:pic>
      <p:sp>
        <p:nvSpPr>
          <p:cNvPr id="2" name="Title 1"/>
          <p:cNvSpPr>
            <a:spLocks noGrp="1"/>
          </p:cNvSpPr>
          <p:nvPr>
            <p:ph type="title"/>
          </p:nvPr>
        </p:nvSpPr>
        <p:spPr>
          <a:xfrm>
            <a:off x="990600" y="564170"/>
            <a:ext cx="2286000" cy="1264630"/>
          </a:xfrm>
        </p:spPr>
        <p:txBody>
          <a:bodyPr>
            <a:normAutofit/>
          </a:bodyPr>
          <a:lstStyle/>
          <a:p>
            <a:r>
              <a:rPr lang="en-US" dirty="0"/>
              <a:t>7</a:t>
            </a:r>
            <a:r>
              <a:rPr lang="en-US" baseline="30000" dirty="0"/>
              <a:t>th</a:t>
            </a:r>
            <a:r>
              <a:rPr lang="en-US" dirty="0"/>
              <a:t> </a:t>
            </a:r>
            <a:r>
              <a:rPr lang="en-US" sz="2700" dirty="0"/>
              <a:t>Grade—Life Science</a:t>
            </a:r>
          </a:p>
        </p:txBody>
      </p:sp>
      <p:sp>
        <p:nvSpPr>
          <p:cNvPr id="3" name="Content Placeholder 2"/>
          <p:cNvSpPr>
            <a:spLocks noGrp="1"/>
          </p:cNvSpPr>
          <p:nvPr>
            <p:ph idx="1"/>
          </p:nvPr>
        </p:nvSpPr>
        <p:spPr>
          <a:xfrm>
            <a:off x="304800" y="1762539"/>
            <a:ext cx="6798736" cy="3444997"/>
          </a:xfrm>
        </p:spPr>
        <p:txBody>
          <a:bodyPr/>
          <a:lstStyle/>
          <a:p>
            <a:r>
              <a:rPr lang="en-US" dirty="0" smtClean="0"/>
              <a:t>Genetics</a:t>
            </a:r>
          </a:p>
          <a:p>
            <a:pPr lvl="1"/>
            <a:r>
              <a:rPr lang="en-US" dirty="0" smtClean="0"/>
              <a:t>Mendel</a:t>
            </a:r>
          </a:p>
          <a:p>
            <a:pPr lvl="1"/>
            <a:r>
              <a:rPr lang="en-US" dirty="0" smtClean="0"/>
              <a:t>Meiosis</a:t>
            </a:r>
          </a:p>
          <a:p>
            <a:pPr lvl="1"/>
            <a:r>
              <a:rPr lang="en-US" dirty="0" smtClean="0"/>
              <a:t>DNA and Genes</a:t>
            </a:r>
          </a:p>
          <a:p>
            <a:pPr lvl="1"/>
            <a:r>
              <a:rPr lang="en-US" dirty="0" smtClean="0"/>
              <a:t>How DNA Works</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973" y="857251"/>
            <a:ext cx="2896028" cy="5143500"/>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9563" y="3918681"/>
            <a:ext cx="3698411" cy="2082069"/>
          </a:xfrm>
          <a:prstGeom prst="rect">
            <a:avLst/>
          </a:prstGeom>
        </p:spPr>
      </p:pic>
      <p:pic>
        <p:nvPicPr>
          <p:cNvPr id="6" name="Picture 14" descr="http://img03.deviantart.net/34aa/i/2010/013/2/e/the_snork_by_eldr_fi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717471"/>
            <a:ext cx="2549562" cy="12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66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pPr marL="0" indent="0">
              <a:buNone/>
            </a:pPr>
            <a:endParaRPr lang="en-US" dirty="0"/>
          </a:p>
        </p:txBody>
      </p:sp>
      <p:graphicFrame>
        <p:nvGraphicFramePr>
          <p:cNvPr id="3" name="Object 2"/>
          <p:cNvGraphicFramePr>
            <a:graphicFrameLocks noChangeAspect="1"/>
          </p:cNvGraphicFramePr>
          <p:nvPr>
            <p:extLst/>
          </p:nvPr>
        </p:nvGraphicFramePr>
        <p:xfrm>
          <a:off x="881996" y="2472333"/>
          <a:ext cx="7165181" cy="2771775"/>
        </p:xfrm>
        <a:graphic>
          <a:graphicData uri="http://schemas.openxmlformats.org/presentationml/2006/ole">
            <mc:AlternateContent xmlns:mc="http://schemas.openxmlformats.org/markup-compatibility/2006">
              <mc:Choice xmlns:v="urn:schemas-microsoft-com:vml" Requires="v">
                <p:oleObj spid="_x0000_s5129" name="Worksheet" r:id="rId3" imgW="9553463" imgH="3695588" progId="Excel.Sheet.12">
                  <p:embed/>
                </p:oleObj>
              </mc:Choice>
              <mc:Fallback>
                <p:oleObj name="Worksheet" r:id="rId3" imgW="9553463" imgH="3695588" progId="Excel.Sheet.12">
                  <p:embed/>
                  <p:pic>
                    <p:nvPicPr>
                      <p:cNvPr id="3" name="Object 2"/>
                      <p:cNvPicPr/>
                      <p:nvPr/>
                    </p:nvPicPr>
                    <p:blipFill>
                      <a:blip r:embed="rId4"/>
                      <a:stretch>
                        <a:fillRect/>
                      </a:stretch>
                    </p:blipFill>
                    <p:spPr>
                      <a:xfrm>
                        <a:off x="881996" y="2472333"/>
                        <a:ext cx="7165181" cy="2771775"/>
                      </a:xfrm>
                      <a:prstGeom prst="rect">
                        <a:avLst/>
                      </a:prstGeom>
                    </p:spPr>
                  </p:pic>
                </p:oleObj>
              </mc:Fallback>
            </mc:AlternateContent>
          </a:graphicData>
        </a:graphic>
      </p:graphicFrame>
    </p:spTree>
    <p:extLst>
      <p:ext uri="{BB962C8B-B14F-4D97-AF65-F5344CB8AC3E}">
        <p14:creationId xmlns:p14="http://schemas.microsoft.com/office/powerpoint/2010/main" val="49780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lh3.googleusercontent.com/vcuZ3_BGFEXhnaL0ka0-GmgYAvNxCNxGzJLD0SEQqtgg0HH0PrqD5bkqrgHmpVEBk6MONLRYEcgYt1OUK8lGKa_LaUTTDI4b0We8dOsIdzLgBRIl7-bPq9m3OwcAzWbmE_wi2PO0-CJnqiot6tYoS9xOKNsYvm0v6uwyiNBUGcETOO4ZMNvt1Q5kK0YhukihHpjBqgJrQhruYuEslrYTU3L6bk2FffBh2kf-QFWvE9HT2Pp14KWSP6lqitGr7uu_Cll_mEz0PHazpL2esHS4QXxaEATmo5XH0U1m1N7NvhRUAXsEiBKxkFDLp96d4gobqHWejeBFv7T9LTuEtOA_A2JSP79XKsm3gEO4fy3Vqxcc-s_TNfcObJtgx8rBkQaeWmYOOeAYgFtGNwtd4m5b9J56--4idWTb1Gy8D5h_qt823m8IJQM2oEcw6DjjHhPt8bvxikyAcXtV0xIelX6ko-wSdd3UB9Hlv39H9V3Gvd_EIUe7ADed2ACqHi5PbyalvHaAPZgrtXJDlEZeW6CXw8lwqcMpMIxFeZRXXbSVRloegO5IGfRKrOVw6rEpwHPF9JQd2hKHlRb3_648QthU9dyyXOXtrTgx2HwjgpAYoIF9st4hC_5U-_AHM2Mdonhk1q4dn__KNlJ-v2bsv0QgasqOCMG_pFnSpmWL_UdreA=w1368-h770-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21" y="4804232"/>
            <a:ext cx="2261795" cy="1273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74" y="166173"/>
            <a:ext cx="6798734" cy="1303867"/>
          </a:xfrm>
        </p:spPr>
        <p:txBody>
          <a:bodyPr/>
          <a:lstStyle/>
          <a:p>
            <a:r>
              <a:rPr lang="en-US" dirty="0" smtClean="0"/>
              <a:t>8</a:t>
            </a:r>
            <a:r>
              <a:rPr lang="en-US" baseline="30000" dirty="0" smtClean="0"/>
              <a:t>th</a:t>
            </a:r>
            <a:r>
              <a:rPr lang="en-US" dirty="0" smtClean="0"/>
              <a:t> Grade—Physical Science</a:t>
            </a:r>
            <a:endParaRPr lang="en-US" dirty="0"/>
          </a:p>
        </p:txBody>
      </p:sp>
      <p:sp>
        <p:nvSpPr>
          <p:cNvPr id="3" name="Content Placeholder 2"/>
          <p:cNvSpPr>
            <a:spLocks noGrp="1"/>
          </p:cNvSpPr>
          <p:nvPr>
            <p:ph idx="1"/>
          </p:nvPr>
        </p:nvSpPr>
        <p:spPr>
          <a:xfrm>
            <a:off x="457200" y="1422161"/>
            <a:ext cx="6798736" cy="3444997"/>
          </a:xfrm>
        </p:spPr>
        <p:txBody>
          <a:bodyPr/>
          <a:lstStyle/>
          <a:p>
            <a:r>
              <a:rPr lang="en-US" dirty="0" smtClean="0"/>
              <a:t>Matter</a:t>
            </a:r>
          </a:p>
          <a:p>
            <a:pPr lvl="1"/>
            <a:r>
              <a:rPr lang="en-US" dirty="0" smtClean="0"/>
              <a:t>Properties of Matter</a:t>
            </a:r>
          </a:p>
          <a:p>
            <a:pPr lvl="1"/>
            <a:r>
              <a:rPr lang="en-US" dirty="0" smtClean="0"/>
              <a:t>States of Matter</a:t>
            </a:r>
          </a:p>
          <a:p>
            <a:pPr lvl="1"/>
            <a:r>
              <a:rPr lang="en-US" dirty="0" smtClean="0"/>
              <a:t>Changes of State</a:t>
            </a:r>
          </a:p>
          <a:p>
            <a:pPr lvl="1"/>
            <a:r>
              <a:rPr lang="en-US" dirty="0" smtClean="0"/>
              <a:t>Elements, Compounds and Mixtures</a:t>
            </a:r>
            <a:endParaRPr lang="en-US" dirty="0"/>
          </a:p>
        </p:txBody>
      </p:sp>
      <p:pic>
        <p:nvPicPr>
          <p:cNvPr id="5" name="Picture 2" descr="https://lh3.googleusercontent.com/6zfKkmAxuYnD2mQUUxoO3laP7Q40xUlPB1EVwx2i3VW7MEQzGKOADF7Bll1w18yqNIYNnU2eioY7zrJrD54AAsuViZYg9Jgh0JR2eVCczKAr-0ZvG4v-N5z5d50KxCNUaQOtpEp8UaFq1_aRChCU3z5vc00Og9cVCJKVECnvDrP_232Lg7MYnxQ5uv-avDjV2-9alWkPgioZlJid-WTDTgiyGyY6aqHs_WyWZ_igPOgkofK2CpRlJEn3D_oUYh0UilxVfyCRJr3BGd50nnba8T2SkvuhDkYQR-itvxmYh5A5Zex_VYfr_ZuujFQjlSWyBaAwYMkzft4RxxvB2nam-kUId4gE0KLwEMrfiqcKpO2mjpy3WVOM5ePdmMlRXH9Toj-rUkNCK5vGs2lr2-o_uMgAl8vMBQcYJpWxsAEuTq_iO06pkCRGR_70B_J7-XViX69ZnaNGFH7EIZ9TO0wIY4wPVlO7rgAFTke2FwmXRLwB5DDJkEkc1-_6oiLPmr-RP1CkeSAsYNoNSg1fMxhs2CQFR1-hEj6FidK-Am8Nc5qXO8oA9bXnzKj2o4NmdIgseWzEUhpCAd_dZp43BHqgZy266ZqaIfe6effSwcoMPY0qOamZxvz4FYZ-eLGj8i8H8hD5ynSoytoPGHt4olmeX9kKiqa-vVXhBZUHdhfuKw=w1368-h770-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479" y="4154821"/>
            <a:ext cx="3279521" cy="1845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3.googleusercontent.com/EXbwZmSr_7tFg4sV68YRnFnbg7sJ40ldzQY7YWJirURy_WobFaNP-SdjXL0VjkaGFtQn-_pBmDrhloxbJsWtEAbcV-WGEXJLK0FLkmD3hpdNXqBvxNp7ufwHh_N4qhv6_f-ofvrtvgGsHIlXlVDvTb6jkVPdXuBKP-jtSQWrGj3JIQGg0JNXSyc5fUp9Sx0Gf14pSxIOaucNzdI3ZxgX3ZjiqcDpeFpg_RzfaPK9jHjohR57ZYGECi2Q_HxLKmim4uygIoOipRP5UhPMClCiUzZS8Y-NUopBu6xZQ9tUST-n_0RmQw7_-RGYmqAMgGSEbhWuUr2aowBznzIN_eEQt2TMzgByMAjjz03DcrjocszHjhRkfZspdxtXuHShJnYSCyH-OW_ZXxAxdrJLgp5Ikm9yNB-QA0qMIi_DBui0CE2hNBAgYBN87CDpu_fvi43gvJ9vCVy9ELJaqyt79GaLV99_i1OmHhLPSff82hris1as7KGT5iwBOZ3YhoPMU00DtE6z6VP9yOm5PoRJBc8qHhp_1bzrJ6dCf1MSQsGdqTPblwPkUg1ZpW-XNy7ibFzEe2E2cE2v-drQKzmPEeG08IdzIqZZRWUOxPZMSnBIjhQizyr0Yj_jIWO-mM7ieQrgxfwTt7g4pV715xxiTOKq05HIFHQItnO1AbxRgWg_pQ=w434-h770-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781" y="4154821"/>
            <a:ext cx="1160699" cy="2059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3.googleusercontent.com/ppXyC6n7iWHDM4-5QoS6JAP0R-HjRLQPmZYASGeCGENS2bzs2C1HHoYk9mHztEJF1XT--BXqij7BueImTZTwCrQD6mXAgTY2l5roq7zlW6D4RGOgxAahPb7laZYpI2Y9HaF5PvIrsPwRYoC7tG6hbqjVVD6O5eVVCistYq5YSW45djR9AYPdjU24DXeFh777EQxGcvuJuAyEzO3TOAx9w7vPGNvM9E0TMd5iH69QGjcmShquY4EDizgOcZlmLQTwTYwXGfWBpuWRLP3yO0pmuw_6dp_XGIPWZcwofEUW0ePIw7jNK5UWOE52vb8MHXO1F7W1zMMAQtB86Jh5tVjav1KPkevVElN0-DNcpWXQVWPTEP7_tS51gabYl0UpgJkiXkB8qOB4Qh_5EEQAxVDIKhs7HVAQ4wki0s0GMX1w7D0nS9m90pUl7EL_LCkbiP3uzW0tRDoN8ayL4O9IpqoyrHsq7jUE1X_S4gqNBbY3-hZkUAYIMlNMXPhQRCnerhRbx7MaGwE6ikwLaUAqwGmgzmryb8-f-30e4j17xXzek2tsNlLXKV27aoUtIDq5jfUUJu06O-FZy0jb4ChfXImzAIY7LaiUvJSRZF9ItL9ox5_mftIhcLKaEf6vfCDipwumy6UBkiiUO8FgcrgpWCkoKH7AXSRL4bm5i729BWJK5w=w434-h770-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250" y="469319"/>
            <a:ext cx="2112750" cy="37484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Eqh4jJdziyTMD2Et6HLN2tWGE4OR9rMJGkMc9VV3Y4UG9Gzoi4Lw81nIUQ6DQNqpLJSAl_KpwiWLcuEnFKse2MAsBtjj2G1COIC0HbXlkkTo0b56mdjhlVSpV1Q95pz1OboJmb46mjhtYkBjN-OFDqEMlW4RqyqTJPqgdObHkQrmdWL4fuZoxlL572b11gwBPJHMKH3bjuizeo0cvMqRyBBcXtm4nW81FDlz81XuM2N9Pjz2yUVA7V5p3uwVjf45FbvGsOyC7aUiQcPQjkE7h8PhQvg_sMQL4vDZcJt1s-mIt10kTdmh-Ow7iIPF7LdkJT_84-I2tKMmUL9DmdasjXmJ1VpqnRWFl3EoS739w3DpujLduLCUu_XK-NzjeHWTiZePr_Uh33f9xkAl50QG7ow4veUhavcR2D24-GSRO3wWFZ3YfJ-OYj2qfqdrUjrMVi2-ccIB9TCP4YSbNfyT9RmpwwCFlwtyC0VTvMh9ZpkyWMi_HVsCGm9PJ-Uiva3ltZEpZWjGTDXMZ25K-SVCeHVXznkZKephcBHy0NV8xSkF7usCdmhskqpXfezyxwvFC7ARlrKynz97U-yvK-Pbj00rcqlfFfQaLUtON9gRiqgMymWyBPFNGFRTBhWepFhQ6phwapOUv2598RKM3WUNW_fMBFCYoMjrxZAHTzPgew=w1368-h770-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8227" y="4154821"/>
            <a:ext cx="3415554" cy="19224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3.googleusercontent.com/MPB-8TJysaPvCZ8gxoqHXUUaO6zwBaEYcoOGuvtaKoDMOAxDp8gCAF1qUfHFY1EB5vAgevh7hkuFsPLLWfaNr3aDJbEkGJTkXptfn6kRC67TwbHEwmcMA4NxtfxVIcxcxBAUh20USlZHDhLuEISHA5xw-iUmr7eCO5slrJXSrv_AhCnXXQRVfMtAU6IW5sJMj7BIjp_Ft5gBJLq0gZfz2K6W_shBDC0X7OkWySUZC6NTzwd12qoO4i-Id_Dr6lnRrFHDi0DDzrl2YIf-cdY-tcGwVlre-RUCevY4nYpkKzEEdoJIgcigcZV8nN2Fhx8zf1O-dv5c3oZ9HMFvhcBGdqG7CVDq7NIxFxcqcNbzia3PyWBe2YC_Q7HgFEbOH1TFTT04KuUZYiQGbixFZJ0XK-p0poEnzHhX7OYkuM9KJIriFnB5ltFy2odGhaMDTr0k9E3xDIVz6Oq4S-TGxt8Kxvj2meKklvn5evKXPhZhdaflwdeBJdUlKcBkjEusRBazbiWjOOMRJ3qqEAGS8zkhfIZp_1A2FwZoo6Uddi6U-fsXn_iyYq8NXBvf29VfFtIC-pHeVcLewimLkKH_doEYfNRiVj6kQkhLvhJCrObfTj9wjiOPUk9tZIJtk7XGZRuJ74-_VrNwIbCIJhQ97whvYvbbu0FvlG0HlliOFWePiQ=w434-h770-n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7146" y="1166894"/>
            <a:ext cx="1684104" cy="298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50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10" name="Object 9"/>
          <p:cNvGraphicFramePr>
            <a:graphicFrameLocks noChangeAspect="1"/>
          </p:cNvGraphicFramePr>
          <p:nvPr>
            <p:extLst/>
          </p:nvPr>
        </p:nvGraphicFramePr>
        <p:xfrm>
          <a:off x="1585913" y="2720578"/>
          <a:ext cx="5972175" cy="1414463"/>
        </p:xfrm>
        <a:graphic>
          <a:graphicData uri="http://schemas.openxmlformats.org/presentationml/2006/ole">
            <mc:AlternateContent xmlns:mc="http://schemas.openxmlformats.org/markup-compatibility/2006">
              <mc:Choice xmlns:v="urn:schemas-microsoft-com:vml" Requires="v">
                <p:oleObj spid="_x0000_s6153" name="Worksheet" r:id="rId3" imgW="7963012" imgH="1885950" progId="Excel.Sheet.12">
                  <p:embed/>
                </p:oleObj>
              </mc:Choice>
              <mc:Fallback>
                <p:oleObj name="Worksheet" r:id="rId3" imgW="7963012" imgH="1885950" progId="Excel.Sheet.12">
                  <p:embed/>
                  <p:pic>
                    <p:nvPicPr>
                      <p:cNvPr id="10" name="Object 9"/>
                      <p:cNvPicPr/>
                      <p:nvPr/>
                    </p:nvPicPr>
                    <p:blipFill>
                      <a:blip r:embed="rId4"/>
                      <a:stretch>
                        <a:fillRect/>
                      </a:stretch>
                    </p:blipFill>
                    <p:spPr>
                      <a:xfrm>
                        <a:off x="1585913" y="2720578"/>
                        <a:ext cx="5972175" cy="1414463"/>
                      </a:xfrm>
                      <a:prstGeom prst="rect">
                        <a:avLst/>
                      </a:prstGeom>
                    </p:spPr>
                  </p:pic>
                </p:oleObj>
              </mc:Fallback>
            </mc:AlternateContent>
          </a:graphicData>
        </a:graphic>
      </p:graphicFrame>
    </p:spTree>
    <p:extLst>
      <p:ext uri="{BB962C8B-B14F-4D97-AF65-F5344CB8AC3E}">
        <p14:creationId xmlns:p14="http://schemas.microsoft.com/office/powerpoint/2010/main" val="6100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762000"/>
            <a:ext cx="7611587" cy="762000"/>
          </a:xfrm>
        </p:spPr>
        <p:txBody>
          <a:bodyPr>
            <a:normAutofit/>
          </a:bodyPr>
          <a:lstStyle/>
          <a:p>
            <a:pPr algn="l" eaLnBrk="1" fontAlgn="auto" hangingPunct="1">
              <a:spcAft>
                <a:spcPts val="0"/>
              </a:spcAft>
              <a:defRPr/>
            </a:pPr>
            <a:r>
              <a:rPr lang="en-US" sz="3600" b="1" u="sng" dirty="0" smtClean="0"/>
              <a:t>Math 8 &amp; 8H: Algebra Foundations </a:t>
            </a:r>
          </a:p>
        </p:txBody>
      </p:sp>
      <p:sp>
        <p:nvSpPr>
          <p:cNvPr id="9219" name="Content Placeholder 2"/>
          <p:cNvSpPr>
            <a:spLocks noGrp="1"/>
          </p:cNvSpPr>
          <p:nvPr>
            <p:ph idx="1"/>
          </p:nvPr>
        </p:nvSpPr>
        <p:spPr>
          <a:xfrm>
            <a:off x="609600" y="1524000"/>
            <a:ext cx="7848600" cy="5029200"/>
          </a:xfrm>
        </p:spPr>
        <p:txBody>
          <a:bodyPr>
            <a:normAutofit fontScale="92500" lnSpcReduction="10000"/>
          </a:bodyPr>
          <a:lstStyle/>
          <a:p>
            <a:r>
              <a:rPr lang="en-US" altLang="en-US" dirty="0" smtClean="0"/>
              <a:t>Textbook: </a:t>
            </a:r>
            <a:r>
              <a:rPr lang="en-US" altLang="en-US" b="1" dirty="0" smtClean="0"/>
              <a:t>All 8</a:t>
            </a:r>
            <a:r>
              <a:rPr lang="en-US" altLang="en-US" b="1" baseline="30000" dirty="0" smtClean="0"/>
              <a:t>th</a:t>
            </a:r>
            <a:r>
              <a:rPr lang="en-US" altLang="en-US" b="1" dirty="0" smtClean="0"/>
              <a:t> graders </a:t>
            </a:r>
            <a:r>
              <a:rPr lang="en-US" altLang="en-US" dirty="0" smtClean="0"/>
              <a:t>will be using the </a:t>
            </a:r>
            <a:r>
              <a:rPr lang="en-US" altLang="en-US" b="1" i="1" dirty="0" smtClean="0"/>
              <a:t>Saxon Algebra 1 </a:t>
            </a:r>
            <a:r>
              <a:rPr lang="en-US" altLang="en-US" dirty="0" smtClean="0"/>
              <a:t>(2009) textbook.	Because of the changes in the Arizona Standards, many topics from Algebra are incorporated into the state tests. This book will serve as the basic text</a:t>
            </a:r>
            <a:r>
              <a:rPr lang="en-US" altLang="en-US" dirty="0"/>
              <a:t>. In addition, we will use supplementary materials to explore and expand mastery of Arizona State </a:t>
            </a:r>
            <a:r>
              <a:rPr lang="en-US" altLang="en-US" dirty="0" smtClean="0"/>
              <a:t>Standards and prepare student. 	</a:t>
            </a:r>
          </a:p>
          <a:p>
            <a:pPr eaLnBrk="1" hangingPunct="1"/>
            <a:r>
              <a:rPr lang="en-US" altLang="en-US" dirty="0" smtClean="0"/>
              <a:t>Students will explore concepts in: integer operations, functions, probability, special right triangles, linear graphing and equations of lines, inequalities, scientific notation, word problems, and many other math concepts. Other topics from algebra include simultaneous equations, and finding midpoints and distances given two points.</a:t>
            </a:r>
          </a:p>
          <a:p>
            <a:pPr eaLnBrk="1" hangingPunct="1"/>
            <a:r>
              <a:rPr lang="en-US" altLang="en-US" dirty="0" smtClean="0"/>
              <a:t>Students who demonstrate excellent mastery of the topics may be recommended for placement in an Algebra Honors class in high school.</a:t>
            </a:r>
          </a:p>
          <a:p>
            <a:pPr eaLnBrk="1" hangingPunct="1"/>
            <a:endParaRPr lang="en-US" altLang="en-US" dirty="0" smtClean="0"/>
          </a:p>
        </p:txBody>
      </p:sp>
      <p:pic>
        <p:nvPicPr>
          <p:cNvPr id="2" name="Picture 1" descr="Math Gir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42014" y="609600"/>
            <a:ext cx="948049" cy="914400"/>
          </a:xfrm>
          <a:prstGeom prst="rect">
            <a:avLst/>
          </a:prstGeom>
        </p:spPr>
      </p:pic>
    </p:spTree>
    <p:extLst>
      <p:ext uri="{BB962C8B-B14F-4D97-AF65-F5344CB8AC3E}">
        <p14:creationId xmlns:p14="http://schemas.microsoft.com/office/powerpoint/2010/main" val="3152507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31" y="347540"/>
            <a:ext cx="6798734" cy="1303867"/>
          </a:xfrm>
        </p:spPr>
        <p:txBody>
          <a:bodyPr/>
          <a:lstStyle/>
          <a:p>
            <a:r>
              <a:rPr lang="en-US" dirty="0"/>
              <a:t>8</a:t>
            </a:r>
            <a:r>
              <a:rPr lang="en-US" baseline="30000" dirty="0"/>
              <a:t>th</a:t>
            </a:r>
            <a:r>
              <a:rPr lang="en-US" dirty="0"/>
              <a:t> Grade—Physical Science</a:t>
            </a:r>
          </a:p>
        </p:txBody>
      </p:sp>
      <p:sp>
        <p:nvSpPr>
          <p:cNvPr id="3" name="Content Placeholder 2"/>
          <p:cNvSpPr>
            <a:spLocks noGrp="1"/>
          </p:cNvSpPr>
          <p:nvPr>
            <p:ph idx="1"/>
          </p:nvPr>
        </p:nvSpPr>
        <p:spPr>
          <a:xfrm>
            <a:off x="348078" y="1296198"/>
            <a:ext cx="6798736" cy="3444997"/>
          </a:xfrm>
        </p:spPr>
        <p:txBody>
          <a:bodyPr/>
          <a:lstStyle/>
          <a:p>
            <a:r>
              <a:rPr lang="en-US" dirty="0" smtClean="0"/>
              <a:t>Atoms/Periodic Table</a:t>
            </a:r>
          </a:p>
          <a:p>
            <a:pPr lvl="1"/>
            <a:r>
              <a:rPr lang="en-US" dirty="0" smtClean="0"/>
              <a:t>Atoms</a:t>
            </a:r>
          </a:p>
          <a:p>
            <a:pPr lvl="1"/>
            <a:r>
              <a:rPr lang="en-US" dirty="0" smtClean="0"/>
              <a:t>History of Atoms</a:t>
            </a:r>
          </a:p>
          <a:p>
            <a:pPr lvl="1"/>
            <a:r>
              <a:rPr lang="en-US" dirty="0" smtClean="0"/>
              <a:t>Periodic Table</a:t>
            </a:r>
          </a:p>
          <a:p>
            <a:pPr lvl="1"/>
            <a:r>
              <a:rPr lang="en-US" dirty="0" smtClean="0"/>
              <a:t>Chemical Bonding</a:t>
            </a:r>
          </a:p>
          <a:p>
            <a:pPr lvl="1"/>
            <a:r>
              <a:rPr lang="en-US" dirty="0" smtClean="0"/>
              <a:t>Chemical Reactions</a:t>
            </a:r>
          </a:p>
          <a:p>
            <a:pPr lvl="1"/>
            <a:r>
              <a:rPr lang="en-US" dirty="0" smtClean="0"/>
              <a:t>Chemical Compounds</a:t>
            </a:r>
          </a:p>
          <a:p>
            <a:pPr lvl="1"/>
            <a:endParaRPr lang="en-US" dirty="0"/>
          </a:p>
        </p:txBody>
      </p:sp>
      <p:pic>
        <p:nvPicPr>
          <p:cNvPr id="4" name="Picture 2" descr="https://lh3.googleusercontent.com/0SnrPxLGt4_yI_n7m7R65GEte09foZ8Zcg11tLUNX0FM7kQ1qC8V8byTMVCUqRqoNnHlSoRGsLurio87JXOxR0i8uC5rDXRI1NU_IWoeAXbRogSLhzh1kECjnPTzNs6YtW7WNSpf4AOa3iaqAOR471siB_1IgNWrjXftJYZhVyLUgPpcCAM2VyN6__UoorPPBWhdv_s1nq6Qg-0qpAobs_-oJNnNyVJkiqALYaIdHTd53VKC14DozFeUA1NtXgdppVqU8cSAzoZSC6ZBwFd6hTDrOtgQNpfuniQ-viaY1emARM1FlW8fE7V6d2HGMprudb4kzmF02G_f_Jhwww_4SRgvTDAKIxeHL09BUaXuUJQT_rMtcmeKqkTfiWoMrOAaa74eoRHUIXxvqQK3Ed-IiJw3CyU1fVyOjiap7sbaA2rWv3MsiLruUHVPlW6KgVEwIPrmeSmOFMZ2HGkYLBgxLaVSCgmo01P4LLdR1uqhuwihavFXXg4b3PsTTZksXh2PsAyFK4YSSPHxfywWSBK7uchBmsPBixBRkivXylykcC4dXvcizyaatopA3qD38DPKT9-KYxvEuSbQKsQapQ1PgIqAkQAvjXBpWE1F9fLgpsAlzPYDzyi-M9621joA9mxrgiDbJXhBWkDKUCtgX615WsGUFHFuCXqz-hBjLDzRFA=w434-h77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956" y="857250"/>
            <a:ext cx="2173045" cy="38554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wf0hzMPL7wuAyNB3lpmaEnyP7dC9MR1Zq5p7S9ZajCJjfk2cCUPkl_mwmQ04vehqMrVAX9XQIPPed33h4Hla3wSynDrkcVjdiRLZTNZWNZkJ9hDQ30up02E_-fzpwe2DlzxRWvzV0dTL7DwUPQWCbpnQ9QGl7qs2r4mbheh2PdKkHQbtdzEL9c3wd1tEop-Bm3jT3Q1-v6wsn8vtkcKo8X7Zg5pL4bhri_JlX4OGTrY182hky_f7ERUVPmVt_k2ypo6pvDc46mt64Ha1RTu89VacwAW96YdcADgX2_Srg1f-g4XcF2WGVgHJsBMBRjgq1Z2Hr1RhKsMFbynIURLDio-SZHmP_VuYaalhESfdgaCfiPXWSmUUhjW7orMp6up9eR_q28aSU8z-KvTUh0NkG9C5WtrAuSIT-yp6M6VGBYM2pQ4lQOC8bB-MKUt_a_kyajCfIwAlaKGN3GjncpWq_MGS8wJutLIodoUo1pso3xQHHC30oowunAt8VAayOP2b8920MOkWIj_3u2XMVm-u6CelFHsIgoZSFaP7f09ynnBUsRTO3U3BSoJW5NppMDgzOHZ3qo2JLdTfmzDycOfeDIsCdZt4mh32F4QR9tSPt_xJ2MRkAhJxXKq68tOACQuru_zmQFZA5DD5wsmewhAAL5ipMtqwaj6LWLlOwTVdpg=w434-h770-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376" y="1864045"/>
            <a:ext cx="1605579" cy="2848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marshmallow isotop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7976" y="4385985"/>
            <a:ext cx="1750622" cy="16147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alance chemical equ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385985"/>
            <a:ext cx="2153020" cy="16147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Oj83cm1qzRPIe_cJU1Wjd9jpENR4okMtqfMASRgD0AtOE06ZH2XEiiziuBLIn9Cb6zMtpeC9c5VH6XwXFfZDD3zkROyF5W2uRN6KmQFDq0A8Jz_PVqay-cTnXB89oQ1QtPEalckieR6wZG0WcsDsEGSmzNWR9XuolajJ7JOHeCbs8B7SGca0dD0b6D5dA_lg_hcCa1PCGwQ-hfbFvm2YWddduKuyvAev7tXLX6mt9I676WnzlptGHVbYZ3VYG26TT2B48IAzm7yTpWMtYgM1oDG2KOM6iPIh-K1Fba8D-Ci4BdfZOFyJ2zVHGg0v9Xr7X117EyUBLdP7G8KPY8X0WJ6htDdQdq0KTPJcNLdZLCeb3Pcq8uC8QJT6IWL_kUM6ztx0QBy9vVhT9N3wDEneXAydd-u2aBwHIJFTct8Iw1Lv7F1GvMvI82sXQqwCuTHL8vTtDhA8LVOENC8tBjdX5XMN0Lt2WfTSFhEatlFgyNDW0li7eRvHTZYquaGe3JtRthcfrNPZBFR7vszZYiNadRwQNk20Epcq1TjtRC7z_NRbgU3ZwJHmkqoCYKI_oCadpQ41X8k-a5NtWzqq45Jezc1kiCKJIZR9deFiIfX-nGcnXD_2KM9Oc6SqoyahKCIPNGF7feH-LM9Apkd_iKUkPQNOosyYFuJYTx7nkdjT2A=w434-h770-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8598" y="1861915"/>
            <a:ext cx="1606779" cy="28507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riodic ta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3839" y="4712652"/>
            <a:ext cx="4785836" cy="244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8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nvPr>
        </p:nvGraphicFramePr>
        <p:xfrm>
          <a:off x="667941" y="2824163"/>
          <a:ext cx="7808119" cy="1207294"/>
        </p:xfrm>
        <a:graphic>
          <a:graphicData uri="http://schemas.openxmlformats.org/presentationml/2006/ole">
            <mc:AlternateContent xmlns:mc="http://schemas.openxmlformats.org/markup-compatibility/2006">
              <mc:Choice xmlns:v="urn:schemas-microsoft-com:vml" Requires="v">
                <p:oleObj spid="_x0000_s7177" name="Worksheet" r:id="rId3" imgW="10410713" imgH="1609613" progId="Excel.Sheet.12">
                  <p:embed/>
                </p:oleObj>
              </mc:Choice>
              <mc:Fallback>
                <p:oleObj name="Worksheet" r:id="rId3" imgW="10410713" imgH="1609613" progId="Excel.Sheet.12">
                  <p:embed/>
                  <p:pic>
                    <p:nvPicPr>
                      <p:cNvPr id="4" name="Object 3"/>
                      <p:cNvPicPr/>
                      <p:nvPr/>
                    </p:nvPicPr>
                    <p:blipFill>
                      <a:blip r:embed="rId4"/>
                      <a:stretch>
                        <a:fillRect/>
                      </a:stretch>
                    </p:blipFill>
                    <p:spPr>
                      <a:xfrm>
                        <a:off x="667941" y="2824163"/>
                        <a:ext cx="7808119" cy="1207294"/>
                      </a:xfrm>
                      <a:prstGeom prst="rect">
                        <a:avLst/>
                      </a:prstGeom>
                    </p:spPr>
                  </p:pic>
                </p:oleObj>
              </mc:Fallback>
            </mc:AlternateContent>
          </a:graphicData>
        </a:graphic>
      </p:graphicFrame>
    </p:spTree>
    <p:extLst>
      <p:ext uri="{BB962C8B-B14F-4D97-AF65-F5344CB8AC3E}">
        <p14:creationId xmlns:p14="http://schemas.microsoft.com/office/powerpoint/2010/main" val="237254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87" y="236014"/>
            <a:ext cx="6798734" cy="1303867"/>
          </a:xfrm>
        </p:spPr>
        <p:txBody>
          <a:bodyPr/>
          <a:lstStyle/>
          <a:p>
            <a:r>
              <a:rPr lang="en-US" dirty="0"/>
              <a:t>8</a:t>
            </a:r>
            <a:r>
              <a:rPr lang="en-US" baseline="30000" dirty="0"/>
              <a:t>th</a:t>
            </a:r>
            <a:r>
              <a:rPr lang="en-US" dirty="0"/>
              <a:t> Grade—Physical Science</a:t>
            </a:r>
          </a:p>
        </p:txBody>
      </p:sp>
      <p:sp>
        <p:nvSpPr>
          <p:cNvPr id="3" name="Content Placeholder 2"/>
          <p:cNvSpPr>
            <a:spLocks noGrp="1"/>
          </p:cNvSpPr>
          <p:nvPr>
            <p:ph idx="1"/>
          </p:nvPr>
        </p:nvSpPr>
        <p:spPr>
          <a:xfrm>
            <a:off x="606054" y="1539881"/>
            <a:ext cx="6798736" cy="3444997"/>
          </a:xfrm>
        </p:spPr>
        <p:txBody>
          <a:bodyPr>
            <a:normAutofit/>
          </a:bodyPr>
          <a:lstStyle/>
          <a:p>
            <a:r>
              <a:rPr lang="en-US" sz="2800" dirty="0" smtClean="0"/>
              <a:t>Astronomy</a:t>
            </a:r>
          </a:p>
          <a:p>
            <a:pPr lvl="1"/>
            <a:r>
              <a:rPr lang="en-US" sz="2400" dirty="0" smtClean="0"/>
              <a:t>Solar System</a:t>
            </a:r>
          </a:p>
          <a:p>
            <a:pPr lvl="1"/>
            <a:r>
              <a:rPr lang="en-US" sz="2400" dirty="0" smtClean="0"/>
              <a:t>Planets</a:t>
            </a:r>
          </a:p>
          <a:p>
            <a:pPr lvl="1"/>
            <a:r>
              <a:rPr lang="en-US" sz="2400" dirty="0" smtClean="0"/>
              <a:t>Objects in the Solar System</a:t>
            </a:r>
          </a:p>
          <a:p>
            <a:pPr lvl="1"/>
            <a:r>
              <a:rPr lang="en-US" sz="2400" dirty="0" smtClean="0"/>
              <a:t>Stars</a:t>
            </a:r>
            <a:endParaRPr lang="en-US" sz="2400" dirty="0"/>
          </a:p>
        </p:txBody>
      </p:sp>
      <p:pic>
        <p:nvPicPr>
          <p:cNvPr id="13314" name="Picture 2" descr="Image result for nebula in a bo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956" y="1306087"/>
            <a:ext cx="3336131"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spectrograph hand he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422" y="8361401"/>
            <a:ext cx="1157013" cy="60743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lh3.googleusercontent.com/qMasBaXJC-9b8ocPnH_BsBEk1vMFpQQBAA2fdZ9riWFOEQM_XA7CseebEWGHkZ202okxI7hMP_ResWTqcuLwyijqmPS8_lN_ufVUGw1-m93A3TMM4i6sIizw3-RJIeoqC91hbonr7bqJ1N4NpDSrFF6F4V5W29WaCavWr1PKMhEGNFcBwUGS0RB1NLkL84sHrfuEQdXAhMb1Vf57Sds6OLzbGSFMWGTnw1S_G7LVCjokuUVud9mvIKDtb3HsKp8uMvtWcJrrQHzsW7qBxuVi_nYNthTdyFi1Qyd7zdSEdkinpPuD7eNETEcBICJMWv5K7Ic91UGpF1US1Us1W_wcwfp9lxd6-clip5CtW-f5I89qaIXriyyZn3J1CYWiBmoliL6x_0OH0uc8TOOx0uBwriZMpRtk7RSaecdOP4DdK30wgqThNWrvT73EEYHhKT-SJ9AXmnJ6SmsPeNVJJgGBEWXxvXIy5TtivGVtgFWqDpYWCYCWelY8_xVOxPBLHAWiXzk2l4pxONxyeCQGSo8UzIyaVNxaKKSJNeI0NupkZljUvlcpYVHwbxC14mY03SZ-1T_H4dxjIwT-fMY3sNCIaPum-T88SIXfM03djD7AHN4On-9Yc7ueBamYmzAq6JFVnC33oUtgnhClj35rjHPC811GQHsemIrjelbPwcWJh_9yK8zv5C1CeRv8QByeKjjOqGpz4gQcDvJBZNi-B9qnIInd=w1345-h757-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3873" y="3706388"/>
            <a:ext cx="4064450" cy="228757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hand held spectro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268" y="4745138"/>
            <a:ext cx="2424371" cy="148856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mage result for su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447" y="4191000"/>
            <a:ext cx="2228822" cy="222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9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3" name="Object 2"/>
          <p:cNvGraphicFramePr>
            <a:graphicFrameLocks noChangeAspect="1"/>
          </p:cNvGraphicFramePr>
          <p:nvPr>
            <p:extLst/>
          </p:nvPr>
        </p:nvGraphicFramePr>
        <p:xfrm>
          <a:off x="2146698" y="3152775"/>
          <a:ext cx="4850606" cy="550069"/>
        </p:xfrm>
        <a:graphic>
          <a:graphicData uri="http://schemas.openxmlformats.org/presentationml/2006/ole">
            <mc:AlternateContent xmlns:mc="http://schemas.openxmlformats.org/markup-compatibility/2006">
              <mc:Choice xmlns:v="urn:schemas-microsoft-com:vml" Requires="v">
                <p:oleObj spid="_x0000_s8201" name="Worksheet" r:id="rId3" imgW="6467363" imgH="733537" progId="Excel.Sheet.12">
                  <p:embed/>
                </p:oleObj>
              </mc:Choice>
              <mc:Fallback>
                <p:oleObj name="Worksheet" r:id="rId3" imgW="6467363" imgH="733537" progId="Excel.Sheet.12">
                  <p:embed/>
                  <p:pic>
                    <p:nvPicPr>
                      <p:cNvPr id="3" name="Object 2"/>
                      <p:cNvPicPr/>
                      <p:nvPr/>
                    </p:nvPicPr>
                    <p:blipFill>
                      <a:blip r:embed="rId4"/>
                      <a:stretch>
                        <a:fillRect/>
                      </a:stretch>
                    </p:blipFill>
                    <p:spPr>
                      <a:xfrm>
                        <a:off x="2146698" y="3152775"/>
                        <a:ext cx="4850606" cy="550069"/>
                      </a:xfrm>
                      <a:prstGeom prst="rect">
                        <a:avLst/>
                      </a:prstGeom>
                    </p:spPr>
                  </p:pic>
                </p:oleObj>
              </mc:Fallback>
            </mc:AlternateContent>
          </a:graphicData>
        </a:graphic>
      </p:graphicFrame>
    </p:spTree>
    <p:extLst>
      <p:ext uri="{BB962C8B-B14F-4D97-AF65-F5344CB8AC3E}">
        <p14:creationId xmlns:p14="http://schemas.microsoft.com/office/powerpoint/2010/main" val="31322491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lh3.googleusercontent.com/iBww1-y6d44HiGfBANshX8UH85ntVLMy0qylooj8Rb1FGniiDHpXGQxiXoASaM5pUwop9r-J5fJPK6LkIECsujzkUX7HVvix7M_ih4MRm3LkBsbbpw5myHCmwvaRXa51uG1TrYWPts6u1Oc8-PQ4aWgJ3f2bv_KhLIHydBmU0UlmK5E3Ieu2NhXKZPpQ4tjmkp4FoVs3v6I25AWvBNtrK7plbcs7MUClJk5fRgkrLL2pfk5vKswDX4kyhOvAtTZyfSUNCvsMDWY0qkc1hyz5B6c631Etoc3qHA-WsqL6ztM0t6RGq-26qopwuQe9Kykq3rDFd0W13K_odwv1QZ1ktIjauXSJDRYLvxRPj4N4VzQ2BOlj539fAFXLtAoYufKz2h3EYK_1dOydA4DkYTO5h0o7t3XZoARHYrVdzPrKQsya8UWmlamMeTS6jAy3q-KOVviaBp7QrOm8CntcaQ0sX2lMrvX4EvKPC0ISk5z6QXRiA0j7em_jY5oXAvL9C7KVNPgFltQv-NcaiOLyNbq9vljSyq3wrydW-wdGJVSym5V4cvO_m3y0crceIFhuip5yYacqRukikbVeP3JWNyFrHpHUnEtkG8z0ghVPIr3qPlwOtrEBmbietnaYpAG66b5Uo0CL5mfcHXpi4PFaYJEHJ9IXJp39o0YE69oRriZCPg=w434-h770-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1595" y="1160223"/>
            <a:ext cx="1237191" cy="21950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omino der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192" y="1172413"/>
            <a:ext cx="1835808" cy="2447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7282" y="289501"/>
            <a:ext cx="7886700" cy="994172"/>
          </a:xfrm>
        </p:spPr>
        <p:txBody>
          <a:bodyPr/>
          <a:lstStyle/>
          <a:p>
            <a:r>
              <a:rPr lang="en-US" dirty="0"/>
              <a:t>8</a:t>
            </a:r>
            <a:r>
              <a:rPr lang="en-US" baseline="30000" dirty="0"/>
              <a:t>th</a:t>
            </a:r>
            <a:r>
              <a:rPr lang="en-US" dirty="0"/>
              <a:t> Grade—Physical Science</a:t>
            </a:r>
          </a:p>
        </p:txBody>
      </p:sp>
      <p:sp>
        <p:nvSpPr>
          <p:cNvPr id="3" name="Content Placeholder 2"/>
          <p:cNvSpPr>
            <a:spLocks noGrp="1"/>
          </p:cNvSpPr>
          <p:nvPr>
            <p:ph idx="1"/>
          </p:nvPr>
        </p:nvSpPr>
        <p:spPr>
          <a:xfrm>
            <a:off x="152400" y="1117818"/>
            <a:ext cx="7886700" cy="3682517"/>
          </a:xfrm>
        </p:spPr>
        <p:txBody>
          <a:bodyPr>
            <a:normAutofit fontScale="92500" lnSpcReduction="10000"/>
          </a:bodyPr>
          <a:lstStyle/>
          <a:p>
            <a:r>
              <a:rPr lang="en-US" dirty="0" smtClean="0"/>
              <a:t>Physics/Newton’s Laws</a:t>
            </a:r>
          </a:p>
          <a:p>
            <a:pPr lvl="1"/>
            <a:r>
              <a:rPr lang="en-US" dirty="0" smtClean="0"/>
              <a:t>Speed, Velocity, Acceleration</a:t>
            </a:r>
          </a:p>
          <a:p>
            <a:pPr lvl="1"/>
            <a:r>
              <a:rPr lang="en-US" dirty="0" smtClean="0"/>
              <a:t>Forces and Friction</a:t>
            </a:r>
          </a:p>
          <a:p>
            <a:pPr lvl="1"/>
            <a:r>
              <a:rPr lang="en-US" dirty="0" smtClean="0"/>
              <a:t>Gravity in Motion</a:t>
            </a:r>
          </a:p>
          <a:p>
            <a:pPr lvl="1"/>
            <a:r>
              <a:rPr lang="en-US" dirty="0" smtClean="0"/>
              <a:t>Newton’s Laws</a:t>
            </a:r>
          </a:p>
          <a:p>
            <a:pPr lvl="1"/>
            <a:r>
              <a:rPr lang="en-US" dirty="0" smtClean="0"/>
              <a:t>Fluids and Pressure</a:t>
            </a:r>
          </a:p>
          <a:p>
            <a:pPr lvl="1"/>
            <a:r>
              <a:rPr lang="en-US" dirty="0" smtClean="0"/>
              <a:t>Floating and Flying</a:t>
            </a:r>
          </a:p>
          <a:p>
            <a:pPr lvl="1"/>
            <a:r>
              <a:rPr lang="en-US" dirty="0" smtClean="0"/>
              <a:t>Work and Power</a:t>
            </a:r>
          </a:p>
          <a:p>
            <a:pPr lvl="1"/>
            <a:r>
              <a:rPr lang="en-US" dirty="0" smtClean="0"/>
              <a:t>Machines</a:t>
            </a:r>
          </a:p>
          <a:p>
            <a:pPr lvl="1"/>
            <a:endParaRPr lang="en-US" dirty="0"/>
          </a:p>
        </p:txBody>
      </p:sp>
      <p:pic>
        <p:nvPicPr>
          <p:cNvPr id="4" name="Picture 2" descr="https://lh3.googleusercontent.com/t6sb8hNtdM6pn07EPKrZmerF6w5pAerayoNC1qH_8SrFAFx-2n98fH1NZtf4iVh1WzERJS_EGbsKZm8b6dQB7sxpx-_lkOs5iYtJfhxCcLnBew2pMXl0Pm3FrzIfRERs0U72XtznxjWrAstDzlSQvRM7prYut6hqEZ8VenqbYyTrnA4MST8a7BBS1HIKUR6IhalvtfJj6uMWzp46Z84L-e4wXI6af3egd6lSq1AEivBzMe_63sCTqEm2uismDn_x8F-s1PsU5ssh_b6OTrpOJ06V9bUcGkdwmcqUXvLUaNkYNOK7XDhyH2QHhX0mBpQ10NzK-beE9xnS8OZxgNQ6ytVunFTfZg5tZ48nnvNqpG50L-OFEtmILhIDaYmqh9EKTtRWSTh2wr2zUURUcXmErsi6kseaWVtMU0qSEOGEZKUW--J1V8SQz3DXp7YByaW3FzudcpVSqwWN_TfhIwiW8OJ9C1ggEE9WzCB3-_T45ihzJZZY6FY642-JA9y-HwCJ9LFaQYckjl3mOnVF1ex0vm40XlTS8aeHGKFLSFdVfL3wtYzOQ0EtWJ_CHvc_NtPTkEMaqXyyrZKfdA5iLrNAkh53iMNF1lv8Mir4Q1dnv7orrAJ-kNcztdguNJE5vu_wlWa4eHNhJ9m2gJD-hUm9NOJ7TMnMTHff424yFCtSnQ=w1368-h770-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723" y="4634480"/>
            <a:ext cx="2625993" cy="1478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BF_kCSpIoh_LHqEB4lKyGltvAWdGwg5aQW5SsOixmV8cDCbQSMZqPlkQGi78WdMV7GpkxmzEk4bl72ElvcAhngLDJtIp7G5fQ8eXy55s8MAmCCtxEoIPlJo5IFprQHvNGJeVPji5c2dufhBbC-vKirAHQ5BYyJLLXyXeU7zhsD5lwJMLltalcyfVa5HK-uN6snEqnkVFFCiExx3_43Z2qm0reqnR4dQ1qD5NBu8d3I7Q5Zf9Kt6iXt9pu0nMLp5DPq4g-cQuaVhc50oiDRo676EktstMDrBDnPyLsW50_1PtCpQWovNNpP_LtVI9_rhSJliYcPf2Duso85rtcSlbc8Caj1xONUHZcnyAa3TDmK5tcwD-bfCe6FOOLmiNXYhB2sD6aM3nKJRctZwK9FV2J8ZEMKZ6dl9OsOJm4MxbZT-t1VjBld-fuhNh3cf94V-1Zo7T-bGfYrckku-RTmddjzk1ZHt-F_70zYg-VlgCHIFEVmtBdpZwP9HjHyhyMT_6us4CHmNXMj6_kisXw7Ml5gMyAnejdQYqpsdtHsD317sY4h-evxCPiBzSLH8xgJ2BUdR_lq9CL6Xh78mh17KVdZYEpyGhKwy6LJlovOYGMUaYUEbF9fvLFHqBU-GnavXkLuckvjsBd9ZB2husngKqztlW_eRP2C5pK7EzST0ICA=w434-h770-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16" y="2886410"/>
            <a:ext cx="2187371" cy="38808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3.googleusercontent.com/2XCpE4ZKvkcAALRTGzclHHiKkG7Lp8YqA9FjrEnjtBOxQS0UPyVCRwKlFD0PFJkdrVygxkxuHDulzRsy5BGnBr4Hv3UZHnHTjNPSKaHq4UTScsHfyp_CsUqKVNVd4YbGL6465g5FwEPLRC7VfsxSAD-EUA3c9Go9VWc0_61qqlBPp05w7OVF4pqkPp_YITS9gk48MxKMw9iMmWGN4r69PG9zb4zPUwtW0X-xlinEpsXif3sm-eeUpRKWU-eYzocyUu_MFPV3rtc7QmIqNnCFsoSlTKK2Ym0aUCCi3a8QF677x-zRB8_qa7AU-rfecv8gAKiZjhZOKR3nfWNwsWwYHVLBPy915xchvdIVpmA3nvjtxb-f4jpVZP9zYW4ZOlhDc1tnXQg5W5jrfJvFsDKEZGC34DXQ3luYT-3hq9BYKn4oSC_V0tbxMgVBJvBs0fa1j_W1fj-859XBC-hfPmVyYQ3lCmWwgqsFkSql7v60jdgGWayXD1C-pNwGJhVfvVq4U_Osp4k2DmxIQr9lhLx7TUp0PRYWhUwcu28juTl0kpgEhYdi2jaEByPj-trzrq-GcGB82iUT_t_m7dt33gO1l85GBgbQQrhvQe09SHOMHSIpVf3PKLVW5IFupxWPiUWBRhPuSj3s6XO7IHl18R2qni_GS-aXYuag7Z4E1yZJlg=w434-h770-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0087" y="2886410"/>
            <a:ext cx="2049331" cy="36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NbtgYfkc_swPCoX2O358IOZht2TzEehoJ3Yc50gbN0FrmmdP_V5iG4EpcGSpEBzKJTtUfodPq0TgsmTS8A9kc2ccCj4NpsqmF5DufO8XOlEzKR37wtr7sq30NEnJFs72l8h1LrbwpLl58fGus6C9Wlk_PKRKffglwCFDMjEFNYbClEqiKaJsxe2dg7lfHGCZU2qN_PzWkncMf-d1P54zHaG3chV4VeODTcpWRc2rg2p9g6xprR93pQeJgilpX_KpWF_fmlS3L_QcHV2GIsGquxASEt8PRE4bfDeEMctZuthszzkISgzCl3JkemVMKGTRla3x-2rLbfc6j-8Jc17jxcxPv7BlNrohhRZwQEhZuu88RE0guzjYRRye61r2DZusuRSirTvm8_hR828TIK-A4dlLVtJsGovMrsl7L-_25wzv1S5q_p9AwMtzj4cZjtqrml8ksSvhx-cAjOM0i0zd8nhCtsvd0IjqpklPb9RtiIa1O8uX_xCHiBHWtGtMUs2exFV67FIhlF0KZ1Ts0cOvHZFgr1RcIyxq6hiUMoVmeop48MuUPCHatoXIH0ArsBJ81EPWqcNci5w46HYVFFU8zSiQwibTzy0ZVJsFD_oHHZCzW0xIYjTP9IlED1T1Fs7tTz7iYUYQWbjY1ReYowIbRTqHTP6zEybkBTIHBuUlaQ=w434-h770-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418" y="3375899"/>
            <a:ext cx="1853318" cy="314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34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3" name="Object 2"/>
          <p:cNvGraphicFramePr>
            <a:graphicFrameLocks noChangeAspect="1"/>
          </p:cNvGraphicFramePr>
          <p:nvPr>
            <p:extLst/>
          </p:nvPr>
        </p:nvGraphicFramePr>
        <p:xfrm>
          <a:off x="1409728" y="2246710"/>
          <a:ext cx="6043613" cy="3243263"/>
        </p:xfrm>
        <a:graphic>
          <a:graphicData uri="http://schemas.openxmlformats.org/presentationml/2006/ole">
            <mc:AlternateContent xmlns:mc="http://schemas.openxmlformats.org/markup-compatibility/2006">
              <mc:Choice xmlns:v="urn:schemas-microsoft-com:vml" Requires="v">
                <p:oleObj spid="_x0000_s9225" name="Worksheet" r:id="rId3" imgW="8058150" imgH="4324238" progId="Excel.Sheet.12">
                  <p:embed/>
                </p:oleObj>
              </mc:Choice>
              <mc:Fallback>
                <p:oleObj name="Worksheet" r:id="rId3" imgW="8058150" imgH="4324238" progId="Excel.Sheet.12">
                  <p:embed/>
                  <p:pic>
                    <p:nvPicPr>
                      <p:cNvPr id="3" name="Object 2"/>
                      <p:cNvPicPr/>
                      <p:nvPr/>
                    </p:nvPicPr>
                    <p:blipFill>
                      <a:blip r:embed="rId4"/>
                      <a:stretch>
                        <a:fillRect/>
                      </a:stretch>
                    </p:blipFill>
                    <p:spPr>
                      <a:xfrm>
                        <a:off x="1409728" y="2246710"/>
                        <a:ext cx="6043613" cy="3243263"/>
                      </a:xfrm>
                      <a:prstGeom prst="rect">
                        <a:avLst/>
                      </a:prstGeom>
                    </p:spPr>
                  </p:pic>
                </p:oleObj>
              </mc:Fallback>
            </mc:AlternateContent>
          </a:graphicData>
        </a:graphic>
      </p:graphicFrame>
    </p:spTree>
    <p:extLst>
      <p:ext uri="{BB962C8B-B14F-4D97-AF65-F5344CB8AC3E}">
        <p14:creationId xmlns:p14="http://schemas.microsoft.com/office/powerpoint/2010/main" val="1019098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lifting fingerpri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100" y="2160556"/>
            <a:ext cx="2467263" cy="2467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2630" y="451659"/>
            <a:ext cx="5486400" cy="1303867"/>
          </a:xfrm>
        </p:spPr>
        <p:txBody>
          <a:bodyPr>
            <a:normAutofit fontScale="90000"/>
          </a:bodyPr>
          <a:lstStyle/>
          <a:p>
            <a:r>
              <a:rPr lang="en-US" dirty="0"/>
              <a:t>8</a:t>
            </a:r>
            <a:r>
              <a:rPr lang="en-US" baseline="30000" dirty="0"/>
              <a:t>th</a:t>
            </a:r>
            <a:r>
              <a:rPr lang="en-US" dirty="0"/>
              <a:t> Grade—Physical Science</a:t>
            </a:r>
          </a:p>
        </p:txBody>
      </p:sp>
      <p:sp>
        <p:nvSpPr>
          <p:cNvPr id="3" name="Content Placeholder 2"/>
          <p:cNvSpPr>
            <a:spLocks noGrp="1"/>
          </p:cNvSpPr>
          <p:nvPr>
            <p:ph idx="1"/>
          </p:nvPr>
        </p:nvSpPr>
        <p:spPr>
          <a:xfrm>
            <a:off x="439593" y="1492882"/>
            <a:ext cx="7886700" cy="5288918"/>
          </a:xfrm>
        </p:spPr>
        <p:txBody>
          <a:bodyPr>
            <a:normAutofit/>
          </a:bodyPr>
          <a:lstStyle/>
          <a:p>
            <a:r>
              <a:rPr lang="en-US" dirty="0" smtClean="0"/>
              <a:t>Forensics</a:t>
            </a:r>
          </a:p>
          <a:p>
            <a:pPr lvl="1"/>
            <a:r>
              <a:rPr lang="en-US" dirty="0" smtClean="0"/>
              <a:t>Crime Scene Basics</a:t>
            </a:r>
          </a:p>
          <a:p>
            <a:pPr lvl="1"/>
            <a:r>
              <a:rPr lang="en-US" dirty="0" smtClean="0"/>
              <a:t>Physical Evidence</a:t>
            </a:r>
          </a:p>
          <a:p>
            <a:pPr lvl="1"/>
            <a:r>
              <a:rPr lang="en-US" dirty="0" smtClean="0"/>
              <a:t>Fingerprints</a:t>
            </a:r>
          </a:p>
          <a:p>
            <a:pPr lvl="1"/>
            <a:r>
              <a:rPr lang="en-US" dirty="0" smtClean="0"/>
              <a:t>Impression Evidence</a:t>
            </a:r>
          </a:p>
          <a:p>
            <a:pPr lvl="1"/>
            <a:r>
              <a:rPr lang="en-US" dirty="0" smtClean="0"/>
              <a:t>Hair and Fiber Evidence</a:t>
            </a:r>
          </a:p>
          <a:p>
            <a:pPr lvl="1"/>
            <a:r>
              <a:rPr lang="en-US" dirty="0" smtClean="0"/>
              <a:t>Blood Evidence</a:t>
            </a:r>
          </a:p>
          <a:p>
            <a:pPr lvl="1"/>
            <a:r>
              <a:rPr lang="en-US" dirty="0" smtClean="0"/>
              <a:t>DNA and Chromatography</a:t>
            </a:r>
          </a:p>
          <a:p>
            <a:pPr lvl="1"/>
            <a:r>
              <a:rPr lang="en-US" dirty="0" smtClean="0"/>
              <a:t>Forensic Entomology</a:t>
            </a:r>
          </a:p>
          <a:p>
            <a:pPr lvl="1"/>
            <a:r>
              <a:rPr lang="en-US" dirty="0" smtClean="0"/>
              <a:t>Forensic Anthropology</a:t>
            </a:r>
          </a:p>
          <a:p>
            <a:pPr lvl="1"/>
            <a:r>
              <a:rPr lang="en-US" dirty="0" smtClean="0"/>
              <a:t>Arson</a:t>
            </a:r>
          </a:p>
          <a:p>
            <a:pPr lvl="1"/>
            <a:endParaRPr lang="en-US" dirty="0"/>
          </a:p>
        </p:txBody>
      </p:sp>
      <p:pic>
        <p:nvPicPr>
          <p:cNvPr id="4" name="Picture 2" descr="Image result for magnetic shoe imp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236" y="4681149"/>
            <a:ext cx="2530764" cy="14235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agnetic shoe impress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100" y="4583491"/>
            <a:ext cx="2384136" cy="1646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ite impress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3363" y="237771"/>
            <a:ext cx="3283790" cy="2465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5OwnPOgOj1fTQOz_i1RHCYiVAencCzJuEe-thABhoCoWLs_-fMtkVo7W5Y7K8__3SKlBNR_wvkkmNk0xwaxGjOle7no3CxAmACJTjYolP7VT4GWTxQ9xZRNTjztsJ1jkI8UfAhc91xezWtih49Vh2YJFREkQeap0shU3uBthGfpuJzAGjzLlS_yvTwmHhJBJjZy4Jkp4qa40vRhZ05o1k_wY7bHc1dHfq7Ov6burwIWSMSsqeLYOCGl84QtuaZJ0Nq7svkxlps-2pORuNRFA8cvClb59l5ML_f0Lw0wYaYVI2RU6CvUgp5ErHqV3jAzTfXfI6C4jR2WV3UAvp-241MqNOJ-Hf4jlkmVIM0_LQhSQcZ97YgsrLL5cay_sNmXQ276I66U2d09MQ4dR0z8WCAjna-35h6SwlNQj3JjVQmhoONqJHKSvpS0is5AWhFnYGpFAoH2jRrhGCF8ys4weX7YmaiKPJAvQ8X_VMXdxEHoH3SGpm2-WEucJcKdSVWulzvA2HmLTwUDujj_fjTZfkgyWEJEdd_5NCUZ8E0EXn-0Myvm5j2QZTNK8zqaiPXlBgGZS7pQ4xchEpToAgb789TSFIRSXzXqpaXboc6EtLPSat46YmczR-NJuUG2ioz8YI_Y2Sf6q2rRoKUBCt0ez7w0_9S96FYvW15c8QCq1YA=w434-h770-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6896" y="1662042"/>
            <a:ext cx="1000414" cy="1774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3.googleusercontent.com/_tRuFnHe1cUgmyc1gH0rxFrpomORajBvKLbSh6bRH_lDtKtWg_e5Vp2cL_NXu1bmcK55Ru5fe2Onh4H7pcOdLwFKTBLGnqeTZvFPJHtqChJ2YOSL71F2kOs1vVPm4ZqF6-pt57XZLMXMlsdF92qntSvhwvPwwrHhvwYktMmDfcnN-bXR81O5uSitvCqaBGrREjItfWud1bP53j2a5gXuoM8joUyvCK1dQ-6NR6-M6DIn-05ilgEbuS7TgV3FAYQL8L6POA4EOLkS28Kdxmsihd__dGiH47ldNQ9xiV6uHNrnkT2SzXN9ueu0qIN_HeJ20v9I4ob1i6eVvRfFrq3vsSOIEc8Y2WyOCd3AaXb0MeVHksoCNgsnKB-G7ivrUB2d-SwoAs2U8Wp9Oyo4u7zHtCawp-r6J6_lTyV8IpzKHsJ4yphS2z9rSkd1WiqiC25V8O2wXCltb-DW6u2FzjFmg2ye42ewmHnOEKKZfbN2eijbw5o3_pWnnGm0uSa4Nu9sELDbB_DWjlrDn16Fviqf1d2n0kO61I-aYQm9Sk4N2fVb5pmkirBjsuMaKMAXjiNHvBAuUGUEKPaNvOnYnuRCgu0_EfNtB5ZY1p9qhBMr8vRZAqwUE0tNEbXGNDBqkbpi5vYLjXN60m7lB1E3okq61DIJXIQ69mDuEaKW3e095w=w1368-h770-n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4086" y="2756518"/>
            <a:ext cx="3229064" cy="181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3971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and Activities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3" name="Object 2"/>
          <p:cNvGraphicFramePr>
            <a:graphicFrameLocks noChangeAspect="1"/>
          </p:cNvGraphicFramePr>
          <p:nvPr>
            <p:extLst/>
          </p:nvPr>
        </p:nvGraphicFramePr>
        <p:xfrm>
          <a:off x="1360153" y="2318147"/>
          <a:ext cx="6043613" cy="3171825"/>
        </p:xfrm>
        <a:graphic>
          <a:graphicData uri="http://schemas.openxmlformats.org/presentationml/2006/ole">
            <mc:AlternateContent xmlns:mc="http://schemas.openxmlformats.org/markup-compatibility/2006">
              <mc:Choice xmlns:v="urn:schemas-microsoft-com:vml" Requires="v">
                <p:oleObj spid="_x0000_s10249" name="Worksheet" r:id="rId3" imgW="8058150" imgH="4229100" progId="Excel.Sheet.12">
                  <p:embed/>
                </p:oleObj>
              </mc:Choice>
              <mc:Fallback>
                <p:oleObj name="Worksheet" r:id="rId3" imgW="8058150" imgH="4229100" progId="Excel.Sheet.12">
                  <p:embed/>
                  <p:pic>
                    <p:nvPicPr>
                      <p:cNvPr id="3" name="Object 2"/>
                      <p:cNvPicPr/>
                      <p:nvPr/>
                    </p:nvPicPr>
                    <p:blipFill>
                      <a:blip r:embed="rId4"/>
                      <a:stretch>
                        <a:fillRect/>
                      </a:stretch>
                    </p:blipFill>
                    <p:spPr>
                      <a:xfrm>
                        <a:off x="1360153" y="2318147"/>
                        <a:ext cx="6043613" cy="3171825"/>
                      </a:xfrm>
                      <a:prstGeom prst="rect">
                        <a:avLst/>
                      </a:prstGeom>
                    </p:spPr>
                  </p:pic>
                </p:oleObj>
              </mc:Fallback>
            </mc:AlternateContent>
          </a:graphicData>
        </a:graphic>
      </p:graphicFrame>
    </p:spTree>
    <p:extLst>
      <p:ext uri="{BB962C8B-B14F-4D97-AF65-F5344CB8AC3E}">
        <p14:creationId xmlns:p14="http://schemas.microsoft.com/office/powerpoint/2010/main" val="7781238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8651"/>
            <a:ext cx="7886700" cy="994172"/>
          </a:xfrm>
        </p:spPr>
        <p:txBody>
          <a:bodyPr/>
          <a:lstStyle/>
          <a:p>
            <a:r>
              <a:rPr lang="en-US" b="1" dirty="0" smtClean="0"/>
              <a:t>How will they learn?</a:t>
            </a:r>
            <a:endParaRPr lang="en-US" b="1" dirty="0"/>
          </a:p>
        </p:txBody>
      </p:sp>
      <p:sp>
        <p:nvSpPr>
          <p:cNvPr id="3" name="Content Placeholder 2"/>
          <p:cNvSpPr>
            <a:spLocks noGrp="1"/>
          </p:cNvSpPr>
          <p:nvPr>
            <p:ph idx="1"/>
          </p:nvPr>
        </p:nvSpPr>
        <p:spPr>
          <a:xfrm>
            <a:off x="628650" y="1802822"/>
            <a:ext cx="7886700" cy="4674177"/>
          </a:xfrm>
        </p:spPr>
        <p:txBody>
          <a:bodyPr>
            <a:normAutofit fontScale="92500" lnSpcReduction="20000"/>
          </a:bodyPr>
          <a:lstStyle/>
          <a:p>
            <a:r>
              <a:rPr lang="en-US" sz="2700" dirty="0"/>
              <a:t>Hands-on labs and activities with every lesson</a:t>
            </a:r>
          </a:p>
          <a:p>
            <a:r>
              <a:rPr lang="en-US" sz="2700" dirty="0"/>
              <a:t>Lecture</a:t>
            </a:r>
          </a:p>
          <a:p>
            <a:pPr lvl="1"/>
            <a:r>
              <a:rPr lang="en-US" sz="2400" dirty="0"/>
              <a:t>Lecture notes already done.</a:t>
            </a:r>
          </a:p>
          <a:p>
            <a:pPr lvl="1"/>
            <a:r>
              <a:rPr lang="en-US" sz="2400" dirty="0"/>
              <a:t>They get to hear and see the concepts.</a:t>
            </a:r>
          </a:p>
          <a:p>
            <a:r>
              <a:rPr lang="en-US" sz="2700" dirty="0"/>
              <a:t>Practice</a:t>
            </a:r>
          </a:p>
          <a:p>
            <a:pPr lvl="1"/>
            <a:r>
              <a:rPr lang="en-US" sz="2400" dirty="0"/>
              <a:t>6 assignments each week</a:t>
            </a:r>
          </a:p>
          <a:p>
            <a:pPr lvl="1"/>
            <a:r>
              <a:rPr lang="en-US" sz="2400" dirty="0"/>
              <a:t>All assignments in one “Practice” packet.</a:t>
            </a:r>
          </a:p>
          <a:p>
            <a:pPr lvl="1"/>
            <a:r>
              <a:rPr lang="en-US" sz="2400" dirty="0"/>
              <a:t>Packets should be done in order (simple to complex).</a:t>
            </a:r>
          </a:p>
          <a:p>
            <a:pPr lvl="1"/>
            <a:r>
              <a:rPr lang="en-US" sz="2400" dirty="0"/>
              <a:t>2 hours of class time to complete.</a:t>
            </a:r>
          </a:p>
          <a:p>
            <a:pPr lvl="1"/>
            <a:endParaRPr lang="en-US" dirty="0"/>
          </a:p>
          <a:p>
            <a:pPr marL="342900" lvl="1" indent="0" algn="ctr">
              <a:buNone/>
            </a:pPr>
            <a:r>
              <a:rPr lang="en-US" sz="2400" b="1" dirty="0">
                <a:solidFill>
                  <a:srgbClr val="FF0000"/>
                </a:solidFill>
              </a:rPr>
              <a:t>PERFECT PRACTICE MAKES PERFECT</a:t>
            </a:r>
          </a:p>
        </p:txBody>
      </p:sp>
    </p:spTree>
    <p:extLst>
      <p:ext uri="{BB962C8B-B14F-4D97-AF65-F5344CB8AC3E}">
        <p14:creationId xmlns:p14="http://schemas.microsoft.com/office/powerpoint/2010/main" val="41617611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694676"/>
            <a:ext cx="7886700" cy="994172"/>
          </a:xfrm>
        </p:spPr>
        <p:txBody>
          <a:bodyPr/>
          <a:lstStyle/>
          <a:p>
            <a:r>
              <a:rPr lang="en-US" b="1" dirty="0" smtClean="0"/>
              <a:t>How will they learn? </a:t>
            </a:r>
            <a:endParaRPr lang="en-US" b="1" dirty="0"/>
          </a:p>
        </p:txBody>
      </p:sp>
      <p:sp>
        <p:nvSpPr>
          <p:cNvPr id="3" name="Content Placeholder 2"/>
          <p:cNvSpPr>
            <a:spLocks noGrp="1"/>
          </p:cNvSpPr>
          <p:nvPr>
            <p:ph idx="1"/>
          </p:nvPr>
        </p:nvSpPr>
        <p:spPr>
          <a:xfrm>
            <a:off x="1013114" y="1488714"/>
            <a:ext cx="7886700" cy="5369286"/>
          </a:xfrm>
        </p:spPr>
        <p:txBody>
          <a:bodyPr>
            <a:noAutofit/>
          </a:bodyPr>
          <a:lstStyle/>
          <a:p>
            <a:r>
              <a:rPr lang="en-US" sz="3000" dirty="0"/>
              <a:t>Practice graded and returned the next day.</a:t>
            </a:r>
          </a:p>
          <a:p>
            <a:r>
              <a:rPr lang="en-US" sz="3000" dirty="0"/>
              <a:t>Hundreds club for students with 700 out of 700 points.</a:t>
            </a:r>
          </a:p>
          <a:p>
            <a:r>
              <a:rPr lang="en-US" sz="3000" dirty="0"/>
              <a:t>Quizzes weekly.</a:t>
            </a:r>
          </a:p>
          <a:p>
            <a:r>
              <a:rPr lang="en-US" sz="3000" dirty="0"/>
              <a:t>Exam at the end of the unit.</a:t>
            </a:r>
          </a:p>
          <a:p>
            <a:endParaRPr lang="en-US" sz="3000" dirty="0"/>
          </a:p>
          <a:p>
            <a:pPr marL="0" indent="0">
              <a:buNone/>
            </a:pPr>
            <a:r>
              <a:rPr lang="en-US" sz="3000" dirty="0"/>
              <a:t>				Practice/Labs 	50%</a:t>
            </a:r>
          </a:p>
          <a:p>
            <a:pPr marL="0" indent="0">
              <a:buNone/>
            </a:pPr>
            <a:r>
              <a:rPr lang="en-US" sz="3000" dirty="0"/>
              <a:t>				Quiz	      		20%</a:t>
            </a:r>
          </a:p>
          <a:p>
            <a:pPr marL="0" indent="0">
              <a:buNone/>
            </a:pPr>
            <a:r>
              <a:rPr lang="en-US" sz="3000" dirty="0"/>
              <a:t>				Exam	     		30%	</a:t>
            </a:r>
          </a:p>
        </p:txBody>
      </p:sp>
    </p:spTree>
    <p:extLst>
      <p:ext uri="{BB962C8B-B14F-4D97-AF65-F5344CB8AC3E}">
        <p14:creationId xmlns:p14="http://schemas.microsoft.com/office/powerpoint/2010/main" val="420032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20040"/>
            <a:ext cx="7239000" cy="1143000"/>
          </a:xfrm>
        </p:spPr>
        <p:txBody>
          <a:bodyPr>
            <a:normAutofit/>
          </a:bodyPr>
          <a:lstStyle/>
          <a:p>
            <a:pPr eaLnBrk="1" fontAlgn="auto" hangingPunct="1">
              <a:spcAft>
                <a:spcPts val="0"/>
              </a:spcAft>
              <a:defRPr/>
            </a:pPr>
            <a:r>
              <a:rPr lang="en-US" sz="4400" u="sng" dirty="0" smtClean="0"/>
              <a:t>Grading</a:t>
            </a:r>
          </a:p>
        </p:txBody>
      </p:sp>
      <p:sp>
        <p:nvSpPr>
          <p:cNvPr id="12291" name="Content Placeholder 2"/>
          <p:cNvSpPr>
            <a:spLocks noGrp="1"/>
          </p:cNvSpPr>
          <p:nvPr>
            <p:ph idx="1"/>
          </p:nvPr>
        </p:nvSpPr>
        <p:spPr>
          <a:xfrm>
            <a:off x="762000" y="1066800"/>
            <a:ext cx="7848600" cy="5532487"/>
          </a:xfrm>
        </p:spPr>
        <p:txBody>
          <a:bodyPr/>
          <a:lstStyle/>
          <a:p>
            <a:pPr eaLnBrk="1" hangingPunct="1"/>
            <a:r>
              <a:rPr lang="en-US" altLang="en-US" sz="2800" b="1" dirty="0" smtClean="0"/>
              <a:t>10% -Homework</a:t>
            </a:r>
          </a:p>
          <a:p>
            <a:pPr eaLnBrk="1" hangingPunct="1"/>
            <a:r>
              <a:rPr lang="en-US" altLang="en-US" sz="2800" b="1" dirty="0" smtClean="0"/>
              <a:t>40% - Skills Test</a:t>
            </a:r>
          </a:p>
          <a:p>
            <a:pPr eaLnBrk="1" hangingPunct="1"/>
            <a:r>
              <a:rPr lang="en-US" altLang="en-US" sz="2800" b="1" dirty="0" smtClean="0"/>
              <a:t>40% - Saxon Tests</a:t>
            </a:r>
          </a:p>
          <a:p>
            <a:pPr eaLnBrk="1" hangingPunct="1"/>
            <a:r>
              <a:rPr lang="en-US" altLang="en-US" sz="2800" b="1" dirty="0" smtClean="0"/>
              <a:t>10% - Notebook</a:t>
            </a:r>
            <a:endParaRPr lang="en-US" altLang="en-US" sz="1050" dirty="0" smtClean="0"/>
          </a:p>
          <a:p>
            <a:pPr eaLnBrk="1" hangingPunct="1"/>
            <a:r>
              <a:rPr lang="en-US" altLang="en-US" sz="2800" b="1" dirty="0" smtClean="0"/>
              <a:t>Portfolio</a:t>
            </a:r>
            <a:r>
              <a:rPr lang="en-US" altLang="en-US" sz="2800" dirty="0" smtClean="0"/>
              <a:t>: students will maintain a math 3-ring binder this year. They will save examples of their work, including: activities, homework, outlines,  quizzes, and tests. When they  register for high school, they should take the binder with them to show what they have accomplished and </a:t>
            </a:r>
            <a:r>
              <a:rPr lang="en-US" altLang="en-US" sz="2800" b="1" dirty="0" smtClean="0"/>
              <a:t>the quality of work they do</a:t>
            </a:r>
            <a:r>
              <a:rPr lang="en-US" altLang="en-US" sz="2800" dirty="0" smtClean="0"/>
              <a:t>.</a:t>
            </a:r>
          </a:p>
          <a:p>
            <a:pPr eaLnBrk="1" hangingPunct="1"/>
            <a:endParaRPr lang="en-US" altLang="en-US" dirty="0" smtClean="0"/>
          </a:p>
        </p:txBody>
      </p:sp>
      <p:pic>
        <p:nvPicPr>
          <p:cNvPr id="2" name="Picture 1" descr="Math Playground- Area a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600200"/>
            <a:ext cx="3413760" cy="1219200"/>
          </a:xfrm>
          <a:prstGeom prst="rect">
            <a:avLst/>
          </a:prstGeom>
        </p:spPr>
      </p:pic>
    </p:spTree>
    <p:extLst>
      <p:ext uri="{BB962C8B-B14F-4D97-AF65-F5344CB8AC3E}">
        <p14:creationId xmlns:p14="http://schemas.microsoft.com/office/powerpoint/2010/main" val="35917903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22502"/>
            <a:ext cx="7543800" cy="4883227"/>
          </a:xfrm>
        </p:spPr>
        <p:txBody>
          <a:bodyPr>
            <a:normAutofit fontScale="92500" lnSpcReduction="20000"/>
          </a:bodyPr>
          <a:lstStyle/>
          <a:p>
            <a:r>
              <a:rPr lang="en-US" sz="3000" dirty="0"/>
              <a:t>I give over 35,000 points each year.  </a:t>
            </a:r>
          </a:p>
          <a:p>
            <a:r>
              <a:rPr lang="en-US" sz="3000" dirty="0"/>
              <a:t>That means students can make mistakes and still recover.</a:t>
            </a:r>
          </a:p>
          <a:p>
            <a:r>
              <a:rPr lang="en-US" sz="3000" dirty="0"/>
              <a:t>Not doing an assignment will be very bad.</a:t>
            </a:r>
          </a:p>
          <a:p>
            <a:r>
              <a:rPr lang="en-US" sz="3000" dirty="0"/>
              <a:t>The only students who fail, fail because the don’t complete the practice.</a:t>
            </a:r>
          </a:p>
          <a:p>
            <a:pPr marL="0" indent="0">
              <a:buNone/>
            </a:pPr>
            <a:endParaRPr lang="en-US" sz="3000" dirty="0"/>
          </a:p>
          <a:p>
            <a:r>
              <a:rPr lang="en-US" sz="3000" dirty="0"/>
              <a:t>The lessons build confidence.</a:t>
            </a:r>
          </a:p>
          <a:p>
            <a:r>
              <a:rPr lang="en-US" sz="3000" dirty="0"/>
              <a:t>Students strive for perfection.</a:t>
            </a:r>
          </a:p>
          <a:p>
            <a:r>
              <a:rPr lang="en-US" sz="3000" dirty="0"/>
              <a:t>They see that the hard work pays off.</a:t>
            </a:r>
          </a:p>
        </p:txBody>
      </p:sp>
    </p:spTree>
    <p:extLst>
      <p:ext uri="{BB962C8B-B14F-4D97-AF65-F5344CB8AC3E}">
        <p14:creationId xmlns:p14="http://schemas.microsoft.com/office/powerpoint/2010/main" val="1062571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2787" y="948387"/>
            <a:ext cx="7886700" cy="3263504"/>
          </a:xfrm>
        </p:spPr>
        <p:txBody>
          <a:bodyPr>
            <a:noAutofit/>
          </a:bodyPr>
          <a:lstStyle/>
          <a:p>
            <a:pPr marL="0" indent="0">
              <a:buNone/>
            </a:pPr>
            <a:r>
              <a:rPr lang="en-US" sz="3600" dirty="0"/>
              <a:t>Ending Year Average Both Grades</a:t>
            </a:r>
          </a:p>
          <a:p>
            <a:pPr marL="0" indent="0">
              <a:buNone/>
            </a:pPr>
            <a:endParaRPr lang="en-US" sz="3600" dirty="0"/>
          </a:p>
          <a:p>
            <a:pPr marL="0" indent="0" algn="ctr">
              <a:buNone/>
            </a:pPr>
            <a:r>
              <a:rPr lang="en-US" sz="3600" dirty="0"/>
              <a:t>7</a:t>
            </a:r>
            <a:r>
              <a:rPr lang="en-US" sz="3600" baseline="30000" dirty="0"/>
              <a:t>th</a:t>
            </a:r>
            <a:r>
              <a:rPr lang="en-US" sz="3600" dirty="0"/>
              <a:t> Grade 92%  </a:t>
            </a:r>
            <a:r>
              <a:rPr lang="en-US" sz="2700" dirty="0"/>
              <a:t>(median 94%)</a:t>
            </a:r>
          </a:p>
          <a:p>
            <a:pPr marL="0" indent="0" algn="ctr">
              <a:buNone/>
            </a:pPr>
            <a:endParaRPr lang="en-US" sz="3600" dirty="0"/>
          </a:p>
          <a:p>
            <a:pPr marL="0" indent="0" algn="ctr">
              <a:buNone/>
            </a:pPr>
            <a:r>
              <a:rPr lang="en-US" sz="3600" dirty="0"/>
              <a:t>8</a:t>
            </a:r>
            <a:r>
              <a:rPr lang="en-US" sz="3600" baseline="30000" dirty="0"/>
              <a:t>th</a:t>
            </a:r>
            <a:r>
              <a:rPr lang="en-US" sz="3600" dirty="0"/>
              <a:t> Grade 91% </a:t>
            </a:r>
            <a:r>
              <a:rPr lang="en-US" sz="2700" dirty="0"/>
              <a:t>(median 92%)</a:t>
            </a:r>
          </a:p>
          <a:p>
            <a:pPr marL="0" indent="0">
              <a:buNone/>
            </a:pPr>
            <a:r>
              <a:rPr lang="en-US" sz="3600" dirty="0">
                <a:solidFill>
                  <a:srgbClr val="FF0000"/>
                </a:solidFill>
              </a:rPr>
              <a:t>It is not easy.  </a:t>
            </a:r>
          </a:p>
          <a:p>
            <a:pPr marL="0" indent="0">
              <a:buNone/>
            </a:pPr>
            <a:r>
              <a:rPr lang="en-US" sz="3600" dirty="0"/>
              <a:t>They have to do a lot of work.  But it is accessible to all students.</a:t>
            </a:r>
          </a:p>
          <a:p>
            <a:endParaRPr lang="en-US" sz="3600" dirty="0"/>
          </a:p>
        </p:txBody>
      </p:sp>
    </p:spTree>
    <p:extLst>
      <p:ext uri="{BB962C8B-B14F-4D97-AF65-F5344CB8AC3E}">
        <p14:creationId xmlns:p14="http://schemas.microsoft.com/office/powerpoint/2010/main" val="33530056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Science AIMS Scores</a:t>
            </a:r>
            <a:endParaRPr lang="en-US" b="1" dirty="0"/>
          </a:p>
        </p:txBody>
      </p:sp>
      <p:sp>
        <p:nvSpPr>
          <p:cNvPr id="8" name="TextBox 7"/>
          <p:cNvSpPr txBox="1"/>
          <p:nvPr/>
        </p:nvSpPr>
        <p:spPr>
          <a:xfrm>
            <a:off x="330507" y="1394322"/>
            <a:ext cx="1900409" cy="1015663"/>
          </a:xfrm>
          <a:prstGeom prst="rect">
            <a:avLst/>
          </a:prstGeom>
          <a:noFill/>
        </p:spPr>
        <p:txBody>
          <a:bodyPr wrap="square" rtlCol="0">
            <a:spAutoFit/>
          </a:bodyPr>
          <a:lstStyle/>
          <a:p>
            <a:pPr algn="ctr"/>
            <a:r>
              <a:rPr lang="en-US" sz="2700" dirty="0"/>
              <a:t>Average</a:t>
            </a:r>
            <a:r>
              <a:rPr lang="en-US" sz="1350" dirty="0"/>
              <a:t> </a:t>
            </a:r>
            <a:r>
              <a:rPr lang="en-US" sz="3300" dirty="0"/>
              <a:t>93% Pass</a:t>
            </a:r>
          </a:p>
        </p:txBody>
      </p:sp>
      <p:graphicFrame>
        <p:nvGraphicFramePr>
          <p:cNvPr id="9" name="Chart 8"/>
          <p:cNvGraphicFramePr>
            <a:graphicFrameLocks/>
          </p:cNvGraphicFramePr>
          <p:nvPr>
            <p:extLst/>
          </p:nvPr>
        </p:nvGraphicFramePr>
        <p:xfrm>
          <a:off x="5727644" y="3120534"/>
          <a:ext cx="3530656" cy="254964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906051" y="2035622"/>
            <a:ext cx="1609300" cy="1107996"/>
          </a:xfrm>
          <a:prstGeom prst="rect">
            <a:avLst/>
          </a:prstGeom>
          <a:noFill/>
        </p:spPr>
        <p:txBody>
          <a:bodyPr wrap="square" rtlCol="0">
            <a:spAutoFit/>
          </a:bodyPr>
          <a:lstStyle/>
          <a:p>
            <a:pPr algn="ctr"/>
            <a:r>
              <a:rPr lang="en-US" sz="3300" dirty="0"/>
              <a:t>60% Exceeds</a:t>
            </a:r>
          </a:p>
        </p:txBody>
      </p:sp>
      <p:graphicFrame>
        <p:nvGraphicFramePr>
          <p:cNvPr id="10" name="Chart 9"/>
          <p:cNvGraphicFramePr>
            <a:graphicFrameLocks/>
          </p:cNvGraphicFramePr>
          <p:nvPr>
            <p:extLst/>
          </p:nvPr>
        </p:nvGraphicFramePr>
        <p:xfrm>
          <a:off x="553597" y="2400300"/>
          <a:ext cx="5732903" cy="3084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2482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7</a:t>
            </a:r>
            <a:r>
              <a:rPr lang="en-US" baseline="30000" dirty="0"/>
              <a:t>th</a:t>
            </a:r>
            <a:r>
              <a:rPr lang="en-US" dirty="0"/>
              <a:t> and 8</a:t>
            </a:r>
            <a:r>
              <a:rPr lang="en-US" baseline="30000" dirty="0"/>
              <a:t>th</a:t>
            </a:r>
            <a:r>
              <a:rPr lang="en-US" dirty="0"/>
              <a:t> Grade </a:t>
            </a:r>
            <a:r>
              <a:rPr lang="en-US" dirty="0" smtClean="0"/>
              <a:t>Misc. Info</a:t>
            </a:r>
            <a:endParaRPr lang="en-US" dirty="0"/>
          </a:p>
        </p:txBody>
      </p:sp>
    </p:spTree>
    <p:extLst>
      <p:ext uri="{BB962C8B-B14F-4D97-AF65-F5344CB8AC3E}">
        <p14:creationId xmlns:p14="http://schemas.microsoft.com/office/powerpoint/2010/main" val="22599148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1413"/>
            <a:ext cx="7848600" cy="1822514"/>
          </a:xfrm>
        </p:spPr>
        <p:txBody>
          <a:bodyPr>
            <a:noAutofit/>
          </a:bodyPr>
          <a:lstStyle/>
          <a:p>
            <a:r>
              <a:rPr lang="en-US" sz="6000" dirty="0"/>
              <a:t>http://valleyacademy78.weebly.com/</a:t>
            </a:r>
          </a:p>
        </p:txBody>
      </p:sp>
      <p:sp>
        <p:nvSpPr>
          <p:cNvPr id="3" name="Text Placeholder 2"/>
          <p:cNvSpPr>
            <a:spLocks noGrp="1"/>
          </p:cNvSpPr>
          <p:nvPr>
            <p:ph type="body" idx="1"/>
          </p:nvPr>
        </p:nvSpPr>
        <p:spPr>
          <a:xfrm>
            <a:off x="1371600" y="4419600"/>
            <a:ext cx="6595534" cy="1090015"/>
          </a:xfrm>
        </p:spPr>
        <p:txBody>
          <a:bodyPr>
            <a:noAutofit/>
          </a:bodyPr>
          <a:lstStyle/>
          <a:p>
            <a:r>
              <a:rPr lang="en-US" sz="4800" dirty="0" smtClean="0"/>
              <a:t>The 7</a:t>
            </a:r>
            <a:r>
              <a:rPr lang="en-US" sz="4800" baseline="30000" dirty="0" smtClean="0"/>
              <a:t>th</a:t>
            </a:r>
            <a:r>
              <a:rPr lang="en-US" sz="4800" dirty="0" smtClean="0"/>
              <a:t> and 8</a:t>
            </a:r>
            <a:r>
              <a:rPr lang="en-US" sz="4800" baseline="30000" dirty="0" smtClean="0"/>
              <a:t>th</a:t>
            </a:r>
            <a:r>
              <a:rPr lang="en-US" sz="4800" dirty="0" smtClean="0"/>
              <a:t> Grade Team Website</a:t>
            </a:r>
            <a:endParaRPr lang="en-US" sz="4800" dirty="0"/>
          </a:p>
        </p:txBody>
      </p:sp>
    </p:spTree>
    <p:extLst>
      <p:ext uri="{BB962C8B-B14F-4D97-AF65-F5344CB8AC3E}">
        <p14:creationId xmlns:p14="http://schemas.microsoft.com/office/powerpoint/2010/main" val="385929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31800"/>
            <a:ext cx="7543800" cy="1143000"/>
          </a:xfrm>
        </p:spPr>
        <p:txBody>
          <a:bodyPr/>
          <a:lstStyle/>
          <a:p>
            <a:pPr eaLnBrk="1" hangingPunct="1">
              <a:defRPr/>
            </a:pPr>
            <a:r>
              <a:rPr lang="en-US" u="sng" dirty="0" smtClean="0"/>
              <a:t>Tutoring – </a:t>
            </a:r>
            <a:r>
              <a:rPr lang="en-US" sz="2000" u="sng" dirty="0" smtClean="0"/>
              <a:t>some times are By Appointment!!!</a:t>
            </a:r>
            <a:endParaRPr lang="en-US" sz="2000" u="sng" dirty="0"/>
          </a:p>
        </p:txBody>
      </p:sp>
      <p:sp>
        <p:nvSpPr>
          <p:cNvPr id="57347" name="Content Placeholder 4"/>
          <p:cNvSpPr>
            <a:spLocks noGrp="1"/>
          </p:cNvSpPr>
          <p:nvPr>
            <p:ph sz="half" idx="4294967295"/>
          </p:nvPr>
        </p:nvSpPr>
        <p:spPr>
          <a:xfrm>
            <a:off x="685800" y="1447800"/>
            <a:ext cx="7848600" cy="4800600"/>
          </a:xfrm>
        </p:spPr>
        <p:txBody>
          <a:bodyPr>
            <a:normAutofit fontScale="92500" lnSpcReduction="20000"/>
          </a:bodyPr>
          <a:lstStyle/>
          <a:p>
            <a:pPr marL="0" indent="0">
              <a:buNone/>
              <a:defRPr/>
            </a:pPr>
            <a:r>
              <a:rPr lang="en-US" sz="2800" dirty="0" smtClean="0">
                <a:solidFill>
                  <a:srgbClr val="0070C0"/>
                </a:solidFill>
              </a:rPr>
              <a:t>Mr. Hayo: </a:t>
            </a:r>
            <a:r>
              <a:rPr lang="en-US" dirty="0">
                <a:solidFill>
                  <a:srgbClr val="0070C0"/>
                </a:solidFill>
              </a:rPr>
              <a:t>		       </a:t>
            </a:r>
            <a:r>
              <a:rPr lang="en-US" dirty="0" smtClean="0">
                <a:solidFill>
                  <a:srgbClr val="0070C0"/>
                </a:solidFill>
              </a:rPr>
              <a:t>	Mon, Wed-Fri 7:20-7:45 </a:t>
            </a:r>
            <a:r>
              <a:rPr lang="en-US" dirty="0">
                <a:solidFill>
                  <a:srgbClr val="0070C0"/>
                </a:solidFill>
              </a:rPr>
              <a:t>a.m. </a:t>
            </a:r>
            <a:endParaRPr lang="en-US" dirty="0" smtClean="0">
              <a:solidFill>
                <a:srgbClr val="0070C0"/>
              </a:solidFill>
            </a:endParaRPr>
          </a:p>
          <a:p>
            <a:pPr marL="0" indent="0">
              <a:buNone/>
              <a:defRPr/>
            </a:pPr>
            <a:endParaRPr lang="en-US" sz="2800" dirty="0" smtClean="0">
              <a:solidFill>
                <a:srgbClr val="FF0000"/>
              </a:solidFill>
            </a:endParaRPr>
          </a:p>
          <a:p>
            <a:pPr marL="0" indent="0">
              <a:buNone/>
              <a:defRPr/>
            </a:pPr>
            <a:r>
              <a:rPr lang="en-US" sz="2800" dirty="0" smtClean="0">
                <a:solidFill>
                  <a:srgbClr val="FF0000"/>
                </a:solidFill>
              </a:rPr>
              <a:t>Ms. Brasher:            </a:t>
            </a:r>
            <a:r>
              <a:rPr lang="en-US" dirty="0" smtClean="0">
                <a:solidFill>
                  <a:srgbClr val="FF0000"/>
                </a:solidFill>
              </a:rPr>
              <a:t>Mon, Wed-Fri</a:t>
            </a:r>
            <a:r>
              <a:rPr lang="en-US" dirty="0">
                <a:solidFill>
                  <a:srgbClr val="FF0000"/>
                </a:solidFill>
              </a:rPr>
              <a:t>. 7:30-8:00 a.m. </a:t>
            </a:r>
          </a:p>
          <a:p>
            <a:pPr marL="0" indent="0">
              <a:buNone/>
              <a:defRPr/>
            </a:pPr>
            <a:endParaRPr lang="en-US" sz="2800" dirty="0" smtClean="0">
              <a:solidFill>
                <a:srgbClr val="B48900"/>
              </a:solidFill>
            </a:endParaRPr>
          </a:p>
          <a:p>
            <a:pPr marL="0" indent="0">
              <a:buNone/>
              <a:defRPr/>
            </a:pPr>
            <a:r>
              <a:rPr lang="en-US" sz="2800" dirty="0" smtClean="0">
                <a:solidFill>
                  <a:srgbClr val="B48900"/>
                </a:solidFill>
              </a:rPr>
              <a:t>Mrs. Simon:             Mon-Fri</a:t>
            </a:r>
            <a:r>
              <a:rPr lang="en-US" dirty="0" smtClean="0">
                <a:solidFill>
                  <a:srgbClr val="B48900"/>
                </a:solidFill>
              </a:rPr>
              <a:t>. </a:t>
            </a:r>
            <a:r>
              <a:rPr lang="en-US" dirty="0">
                <a:solidFill>
                  <a:srgbClr val="B48900"/>
                </a:solidFill>
              </a:rPr>
              <a:t>7:30-8:00 a.m. 				                  </a:t>
            </a:r>
            <a:r>
              <a:rPr lang="en-US" dirty="0" smtClean="0">
                <a:solidFill>
                  <a:srgbClr val="B48900"/>
                </a:solidFill>
              </a:rPr>
              <a:t> 							(</a:t>
            </a:r>
            <a:r>
              <a:rPr lang="en-US" dirty="0">
                <a:solidFill>
                  <a:srgbClr val="B48900"/>
                </a:solidFill>
              </a:rPr>
              <a:t>After school by apt.)</a:t>
            </a:r>
          </a:p>
          <a:p>
            <a:pPr marL="0" indent="0">
              <a:buNone/>
              <a:defRPr/>
            </a:pPr>
            <a:r>
              <a:rPr lang="en-US" sz="3200" dirty="0" smtClean="0">
                <a:solidFill>
                  <a:srgbClr val="7030A0"/>
                </a:solidFill>
              </a:rPr>
              <a:t>Mrs. Rohr:            </a:t>
            </a:r>
            <a:r>
              <a:rPr lang="en-US" sz="2800" dirty="0">
                <a:solidFill>
                  <a:srgbClr val="7030A0"/>
                </a:solidFill>
              </a:rPr>
              <a:t>Mon.- Fri. 7:30-8:00 a.m</a:t>
            </a:r>
            <a:r>
              <a:rPr lang="en-US" sz="2800" dirty="0" smtClean="0">
                <a:solidFill>
                  <a:srgbClr val="7030A0"/>
                </a:solidFill>
              </a:rPr>
              <a:t>. </a:t>
            </a:r>
            <a:endParaRPr lang="en-US" sz="2800" dirty="0">
              <a:solidFill>
                <a:srgbClr val="7030A0"/>
              </a:solidFill>
            </a:endParaRPr>
          </a:p>
          <a:p>
            <a:pPr marL="0" indent="0">
              <a:buNone/>
              <a:defRPr/>
            </a:pPr>
            <a:endParaRPr lang="en-US" sz="2800" dirty="0" smtClean="0">
              <a:solidFill>
                <a:srgbClr val="00B050"/>
              </a:solidFill>
            </a:endParaRPr>
          </a:p>
          <a:p>
            <a:pPr marL="0" indent="0">
              <a:buNone/>
              <a:defRPr/>
            </a:pPr>
            <a:r>
              <a:rPr lang="en-US" sz="2800" dirty="0" smtClean="0">
                <a:solidFill>
                  <a:srgbClr val="00B050"/>
                </a:solidFill>
              </a:rPr>
              <a:t>Mr. De La Cruz:  		</a:t>
            </a:r>
            <a:r>
              <a:rPr lang="en-US" dirty="0" smtClean="0">
                <a:solidFill>
                  <a:srgbClr val="00B050"/>
                </a:solidFill>
              </a:rPr>
              <a:t>Mon., Wed, Fri. 7:30-8:00 a.m.</a:t>
            </a:r>
          </a:p>
          <a:p>
            <a:pPr marL="0" indent="0">
              <a:buNone/>
              <a:defRPr/>
            </a:pPr>
            <a:r>
              <a:rPr lang="en-US" dirty="0">
                <a:solidFill>
                  <a:srgbClr val="00B050"/>
                </a:solidFill>
              </a:rPr>
              <a:t>	</a:t>
            </a:r>
            <a:r>
              <a:rPr lang="en-US" dirty="0" smtClean="0">
                <a:solidFill>
                  <a:srgbClr val="00B050"/>
                </a:solidFill>
              </a:rPr>
              <a:t>					(After school by apt.)</a:t>
            </a:r>
            <a:endParaRPr lang="en-US" dirty="0">
              <a:solidFill>
                <a:srgbClr val="00B050"/>
              </a:solidFill>
            </a:endParaRPr>
          </a:p>
        </p:txBody>
      </p:sp>
    </p:spTree>
    <p:extLst>
      <p:ext uri="{BB962C8B-B14F-4D97-AF65-F5344CB8AC3E}">
        <p14:creationId xmlns:p14="http://schemas.microsoft.com/office/powerpoint/2010/main" val="5809334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Emails</a:t>
            </a:r>
            <a:endParaRPr lang="en-US" dirty="0"/>
          </a:p>
        </p:txBody>
      </p:sp>
      <p:sp>
        <p:nvSpPr>
          <p:cNvPr id="3" name="Content Placeholder 2"/>
          <p:cNvSpPr>
            <a:spLocks noGrp="1"/>
          </p:cNvSpPr>
          <p:nvPr>
            <p:ph idx="1"/>
          </p:nvPr>
        </p:nvSpPr>
        <p:spPr>
          <a:xfrm>
            <a:off x="685800" y="2490135"/>
            <a:ext cx="7696200" cy="3682065"/>
          </a:xfrm>
        </p:spPr>
        <p:txBody>
          <a:bodyPr>
            <a:normAutofit/>
          </a:bodyPr>
          <a:lstStyle/>
          <a:p>
            <a:r>
              <a:rPr lang="en-US" dirty="0" smtClean="0"/>
              <a:t>This will help you keep your student organized and on top of all their work!</a:t>
            </a:r>
          </a:p>
          <a:p>
            <a:r>
              <a:rPr lang="en-US" dirty="0" smtClean="0"/>
              <a:t>You should be getting 5 emails (one from each of us) and they include:</a:t>
            </a:r>
          </a:p>
          <a:p>
            <a:pPr lvl="1"/>
            <a:r>
              <a:rPr lang="en-US" dirty="0" smtClean="0"/>
              <a:t>Homework for the week</a:t>
            </a:r>
          </a:p>
          <a:p>
            <a:pPr lvl="1"/>
            <a:r>
              <a:rPr lang="en-US" dirty="0" smtClean="0"/>
              <a:t>When tests and quizzes are</a:t>
            </a:r>
          </a:p>
          <a:p>
            <a:pPr lvl="1"/>
            <a:r>
              <a:rPr lang="en-US" dirty="0" smtClean="0"/>
              <a:t>When projects are handed out and when they are due</a:t>
            </a:r>
          </a:p>
          <a:p>
            <a:pPr lvl="1"/>
            <a:endParaRPr lang="en-US" dirty="0" smtClean="0"/>
          </a:p>
          <a:p>
            <a:pPr lvl="1"/>
            <a:endParaRPr lang="en-US" dirty="0" smtClean="0"/>
          </a:p>
        </p:txBody>
      </p:sp>
    </p:spTree>
    <p:extLst>
      <p:ext uri="{BB962C8B-B14F-4D97-AF65-F5344CB8AC3E}">
        <p14:creationId xmlns:p14="http://schemas.microsoft.com/office/powerpoint/2010/main" val="1556347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Portal			</a:t>
            </a:r>
            <a:endParaRPr lang="en-US" dirty="0"/>
          </a:p>
        </p:txBody>
      </p:sp>
      <p:sp>
        <p:nvSpPr>
          <p:cNvPr id="3" name="Content Placeholder 2"/>
          <p:cNvSpPr>
            <a:spLocks noGrp="1"/>
          </p:cNvSpPr>
          <p:nvPr>
            <p:ph idx="1"/>
          </p:nvPr>
        </p:nvSpPr>
        <p:spPr>
          <a:xfrm>
            <a:off x="762000" y="2490135"/>
            <a:ext cx="7696200" cy="3682065"/>
          </a:xfrm>
        </p:spPr>
        <p:txBody>
          <a:bodyPr>
            <a:normAutofit fontScale="92500" lnSpcReduction="20000"/>
          </a:bodyPr>
          <a:lstStyle/>
          <a:p>
            <a:r>
              <a:rPr lang="en-US" dirty="0" smtClean="0"/>
              <a:t>You can view your students grades online now!</a:t>
            </a:r>
          </a:p>
          <a:p>
            <a:r>
              <a:rPr lang="en-US" dirty="0" smtClean="0"/>
              <a:t>New usernames and passwords went home through email.</a:t>
            </a:r>
          </a:p>
          <a:p>
            <a:r>
              <a:rPr lang="en-US" dirty="0" smtClean="0"/>
              <a:t>Using our Parent Portal website you can track their grades.</a:t>
            </a:r>
          </a:p>
          <a:p>
            <a:r>
              <a:rPr lang="en-US" dirty="0" smtClean="0"/>
              <a:t>PROGRESS REPORTS WILL ONLY BE AVAILABLE ONLINE!</a:t>
            </a:r>
          </a:p>
          <a:p>
            <a:pPr lvl="1"/>
            <a:r>
              <a:rPr lang="en-US" dirty="0" smtClean="0"/>
              <a:t>YOUR CHILD WILL GET CARD SIGNATURES IF NOT LOOKED AT ONLINE!</a:t>
            </a:r>
          </a:p>
          <a:p>
            <a:r>
              <a:rPr lang="en-US" dirty="0" smtClean="0"/>
              <a:t>If you have not signed up for this yet and would like to, contact one of us or email:</a:t>
            </a:r>
          </a:p>
          <a:p>
            <a:pPr lvl="1"/>
            <a:r>
              <a:rPr lang="en-US" u="sng" dirty="0" smtClean="0">
                <a:solidFill>
                  <a:srgbClr val="0070C0"/>
                </a:solidFill>
              </a:rPr>
              <a:t>mwilliams@reidtraditional.com </a:t>
            </a:r>
            <a:endParaRPr lang="en-US" u="sng" dirty="0">
              <a:solidFill>
                <a:srgbClr val="0070C0"/>
              </a:solidFill>
            </a:endParaRPr>
          </a:p>
        </p:txBody>
      </p:sp>
    </p:spTree>
    <p:extLst>
      <p:ext uri="{BB962C8B-B14F-4D97-AF65-F5344CB8AC3E}">
        <p14:creationId xmlns:p14="http://schemas.microsoft.com/office/powerpoint/2010/main" val="2680926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Role in the 7</a:t>
            </a:r>
            <a:r>
              <a:rPr lang="en-US" baseline="30000" dirty="0" smtClean="0"/>
              <a:t>th</a:t>
            </a:r>
            <a:r>
              <a:rPr lang="en-US" dirty="0" smtClean="0"/>
              <a:t>/8</a:t>
            </a:r>
            <a:r>
              <a:rPr lang="en-US" baseline="30000" dirty="0" smtClean="0"/>
              <a:t>th</a:t>
            </a:r>
            <a:r>
              <a:rPr lang="en-US" dirty="0" smtClean="0"/>
              <a:t> Grade Life	</a:t>
            </a:r>
            <a:endParaRPr lang="en-US" dirty="0"/>
          </a:p>
        </p:txBody>
      </p:sp>
      <p:sp>
        <p:nvSpPr>
          <p:cNvPr id="3" name="Content Placeholder 2"/>
          <p:cNvSpPr>
            <a:spLocks noGrp="1"/>
          </p:cNvSpPr>
          <p:nvPr>
            <p:ph idx="1"/>
          </p:nvPr>
        </p:nvSpPr>
        <p:spPr/>
        <p:txBody>
          <a:bodyPr/>
          <a:lstStyle/>
          <a:p>
            <a:r>
              <a:rPr lang="en-US" dirty="0" smtClean="0"/>
              <a:t>Sometimes, these big kids still need your help and attention.</a:t>
            </a:r>
          </a:p>
          <a:p>
            <a:r>
              <a:rPr lang="en-US" dirty="0" smtClean="0"/>
              <a:t>Go over the weekly emails with them</a:t>
            </a:r>
          </a:p>
          <a:p>
            <a:r>
              <a:rPr lang="en-US" dirty="0" smtClean="0"/>
              <a:t>Check their grades frequently</a:t>
            </a:r>
          </a:p>
          <a:p>
            <a:r>
              <a:rPr lang="en-US" dirty="0" smtClean="0"/>
              <a:t>Ask them about what they are learning</a:t>
            </a:r>
          </a:p>
          <a:p>
            <a:r>
              <a:rPr lang="en-US" dirty="0" smtClean="0"/>
              <a:t>Help them stay organized and have good </a:t>
            </a:r>
            <a:r>
              <a:rPr lang="en-US" smtClean="0"/>
              <a:t>study habits</a:t>
            </a:r>
            <a:endParaRPr lang="en-US"/>
          </a:p>
        </p:txBody>
      </p:sp>
    </p:spTree>
    <p:extLst>
      <p:ext uri="{BB962C8B-B14F-4D97-AF65-F5344CB8AC3E}">
        <p14:creationId xmlns:p14="http://schemas.microsoft.com/office/powerpoint/2010/main" val="764485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Lock Down</a:t>
            </a:r>
            <a:endParaRPr lang="en-US" dirty="0"/>
          </a:p>
        </p:txBody>
      </p:sp>
      <p:sp>
        <p:nvSpPr>
          <p:cNvPr id="57347" name="Content Placeholder 2"/>
          <p:cNvSpPr>
            <a:spLocks noGrp="1"/>
          </p:cNvSpPr>
          <p:nvPr>
            <p:ph idx="1"/>
          </p:nvPr>
        </p:nvSpPr>
        <p:spPr>
          <a:xfrm>
            <a:off x="838200" y="2490135"/>
            <a:ext cx="7467599" cy="3758265"/>
          </a:xfrm>
        </p:spPr>
        <p:txBody>
          <a:bodyPr/>
          <a:lstStyle/>
          <a:p>
            <a:pPr eaLnBrk="1" hangingPunct="1"/>
            <a:r>
              <a:rPr lang="en-US" altLang="en-US" dirty="0" smtClean="0"/>
              <a:t>We are looking for donations for our lock down kits!</a:t>
            </a:r>
          </a:p>
          <a:p>
            <a:pPr eaLnBrk="1" hangingPunct="1"/>
            <a:r>
              <a:rPr lang="en-US" altLang="en-US" dirty="0" smtClean="0"/>
              <a:t>We need large Costco/Sam’s club size items</a:t>
            </a:r>
          </a:p>
          <a:p>
            <a:pPr eaLnBrk="1" hangingPunct="1"/>
            <a:r>
              <a:rPr lang="en-US" altLang="en-US" dirty="0" smtClean="0"/>
              <a:t>Please no drinks.</a:t>
            </a:r>
          </a:p>
          <a:p>
            <a:pPr lvl="1" eaLnBrk="1" hangingPunct="1"/>
            <a:r>
              <a:rPr lang="en-US" altLang="en-US" dirty="0" smtClean="0"/>
              <a:t>Things to include:</a:t>
            </a:r>
          </a:p>
          <a:p>
            <a:pPr lvl="2" eaLnBrk="1" hangingPunct="1"/>
            <a:r>
              <a:rPr lang="en-US" altLang="en-US" dirty="0" smtClean="0"/>
              <a:t>Granola Bars</a:t>
            </a:r>
          </a:p>
          <a:p>
            <a:pPr lvl="2" eaLnBrk="1" hangingPunct="1"/>
            <a:r>
              <a:rPr lang="en-US" altLang="en-US" dirty="0" smtClean="0"/>
              <a:t>Crackers</a:t>
            </a:r>
          </a:p>
          <a:p>
            <a:pPr lvl="2" eaLnBrk="1" hangingPunct="1"/>
            <a:r>
              <a:rPr lang="en-US" altLang="en-US" dirty="0" smtClean="0"/>
              <a:t>Nonperishable snacks</a:t>
            </a:r>
          </a:p>
        </p:txBody>
      </p:sp>
    </p:spTree>
    <p:extLst>
      <p:ext uri="{BB962C8B-B14F-4D97-AF65-F5344CB8AC3E}">
        <p14:creationId xmlns:p14="http://schemas.microsoft.com/office/powerpoint/2010/main" val="1688588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77260"/>
            <a:ext cx="6798734" cy="1303867"/>
          </a:xfrm>
        </p:spPr>
        <p:txBody>
          <a:bodyPr/>
          <a:lstStyle/>
          <a:p>
            <a:r>
              <a:rPr lang="en-US" dirty="0" smtClean="0"/>
              <a:t>Attention Parents!</a:t>
            </a:r>
            <a:endParaRPr lang="en-US" dirty="0"/>
          </a:p>
        </p:txBody>
      </p:sp>
      <p:sp>
        <p:nvSpPr>
          <p:cNvPr id="3" name="Content Placeholder 2"/>
          <p:cNvSpPr>
            <a:spLocks noGrp="1"/>
          </p:cNvSpPr>
          <p:nvPr>
            <p:ph idx="1"/>
          </p:nvPr>
        </p:nvSpPr>
        <p:spPr>
          <a:xfrm>
            <a:off x="1176864" y="2490135"/>
            <a:ext cx="7128935" cy="3758265"/>
          </a:xfrm>
        </p:spPr>
        <p:txBody>
          <a:bodyPr>
            <a:normAutofit/>
          </a:bodyPr>
          <a:lstStyle/>
          <a:p>
            <a:r>
              <a:rPr lang="en-US" dirty="0" smtClean="0"/>
              <a:t>Neatness, Organization and following directions are important.</a:t>
            </a:r>
          </a:p>
          <a:p>
            <a:r>
              <a:rPr lang="en-US" dirty="0" smtClean="0"/>
              <a:t>Please check student work on a regular basis and emphasize quality.</a:t>
            </a:r>
          </a:p>
          <a:p>
            <a:r>
              <a:rPr lang="en-US" dirty="0" smtClean="0"/>
              <a:t>It is a good practice for you to check their homework, tests and vocabulary.</a:t>
            </a:r>
          </a:p>
          <a:p>
            <a:r>
              <a:rPr lang="en-US" dirty="0" smtClean="0"/>
              <a:t>Help them see math in the real world: shopping, paying bill, taxes, tipping, interest rates, etc.</a:t>
            </a:r>
            <a:endParaRPr lang="en-US" dirty="0"/>
          </a:p>
        </p:txBody>
      </p:sp>
      <p:pic>
        <p:nvPicPr>
          <p:cNvPr id="4" name="Picture 3" descr="Stick Figure Family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66109"/>
            <a:ext cx="1938338" cy="1547519"/>
          </a:xfrm>
          <a:prstGeom prst="rect">
            <a:avLst/>
          </a:prstGeom>
        </p:spPr>
      </p:pic>
    </p:spTree>
    <p:extLst>
      <p:ext uri="{BB962C8B-B14F-4D97-AF65-F5344CB8AC3E}">
        <p14:creationId xmlns:p14="http://schemas.microsoft.com/office/powerpoint/2010/main" val="1744955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	</a:t>
            </a:r>
            <a:endParaRPr lang="en-US" dirty="0"/>
          </a:p>
        </p:txBody>
      </p:sp>
      <p:sp>
        <p:nvSpPr>
          <p:cNvPr id="3" name="Content Placeholder 2"/>
          <p:cNvSpPr>
            <a:spLocks noGrp="1"/>
          </p:cNvSpPr>
          <p:nvPr>
            <p:ph idx="1"/>
          </p:nvPr>
        </p:nvSpPr>
        <p:spPr>
          <a:xfrm>
            <a:off x="1176864" y="2490135"/>
            <a:ext cx="7052735" cy="3758265"/>
          </a:xfrm>
        </p:spPr>
        <p:txBody>
          <a:bodyPr>
            <a:normAutofit lnSpcReduction="10000"/>
          </a:bodyPr>
          <a:lstStyle/>
          <a:p>
            <a:r>
              <a:rPr lang="en-US" dirty="0" smtClean="0"/>
              <a:t>We know that as your students get older, they grow bigger and taller.</a:t>
            </a:r>
          </a:p>
          <a:p>
            <a:r>
              <a:rPr lang="en-US" dirty="0" smtClean="0"/>
              <a:t>Please keep an eye out throughout the year to ensure their uniforms are up to Valley Academy standards</a:t>
            </a:r>
          </a:p>
          <a:p>
            <a:pPr lvl="1"/>
            <a:r>
              <a:rPr lang="en-US" dirty="0" smtClean="0"/>
              <a:t>This includes: short </a:t>
            </a:r>
            <a:r>
              <a:rPr lang="en-US" dirty="0"/>
              <a:t>p</a:t>
            </a:r>
            <a:r>
              <a:rPr lang="en-US" dirty="0" smtClean="0"/>
              <a:t>ants and short skirts, tight pants or shirts </a:t>
            </a:r>
          </a:p>
          <a:p>
            <a:r>
              <a:rPr lang="en-US" dirty="0" smtClean="0"/>
              <a:t>Please keep an eye out for girls nail polish and colored socks.</a:t>
            </a:r>
          </a:p>
          <a:p>
            <a:r>
              <a:rPr lang="en-US" dirty="0" smtClean="0"/>
              <a:t>Jackets must be within </a:t>
            </a:r>
            <a:r>
              <a:rPr lang="en-US" smtClean="0"/>
              <a:t>Valley standards </a:t>
            </a:r>
            <a:r>
              <a:rPr lang="en-US" dirty="0" smtClean="0"/>
              <a:t>as well.</a:t>
            </a:r>
            <a:endParaRPr lang="en-US" dirty="0"/>
          </a:p>
        </p:txBody>
      </p:sp>
    </p:spTree>
    <p:extLst>
      <p:ext uri="{BB962C8B-B14F-4D97-AF65-F5344CB8AC3E}">
        <p14:creationId xmlns:p14="http://schemas.microsoft.com/office/powerpoint/2010/main" val="1275499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7400" y="2667000"/>
            <a:ext cx="5308866" cy="1515533"/>
          </a:xfrm>
        </p:spPr>
        <p:txBody>
          <a:bodyPr/>
          <a:lstStyle/>
          <a:p>
            <a:r>
              <a:rPr lang="en-US" altLang="en-US" dirty="0"/>
              <a:t>Any Questions? </a:t>
            </a:r>
            <a:r>
              <a:rPr lang="en-US" altLang="en-US" dirty="0">
                <a:sym typeface="Wingdings" panose="05000000000000000000" pitchFamily="2" charset="2"/>
              </a:rPr>
              <a:t></a:t>
            </a:r>
            <a:r>
              <a:rPr lang="en-US" altLang="en-US" dirty="0"/>
              <a:t/>
            </a:r>
            <a:br>
              <a:rPr lang="en-US" altLang="en-US" dirty="0"/>
            </a:br>
            <a:endParaRPr lang="en-US" dirty="0"/>
          </a:p>
        </p:txBody>
      </p:sp>
      <p:sp>
        <p:nvSpPr>
          <p:cNvPr id="58371" name="Content Placeholder 2"/>
          <p:cNvSpPr>
            <a:spLocks noGrp="1"/>
          </p:cNvSpPr>
          <p:nvPr>
            <p:ph type="subTitle" idx="1"/>
          </p:nvPr>
        </p:nvSpPr>
        <p:spPr/>
        <p:txBody>
          <a:bodyPr/>
          <a:lstStyle/>
          <a:p>
            <a:pPr eaLnBrk="1" hangingPunct="1"/>
            <a:endParaRPr lang="en-US" altLang="en-US" dirty="0" smtClean="0"/>
          </a:p>
        </p:txBody>
      </p:sp>
    </p:spTree>
    <p:extLst>
      <p:ext uri="{BB962C8B-B14F-4D97-AF65-F5344CB8AC3E}">
        <p14:creationId xmlns:p14="http://schemas.microsoft.com/office/powerpoint/2010/main" val="376180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609600"/>
            <a:ext cx="6798734" cy="1303867"/>
          </a:xfrm>
        </p:spPr>
        <p:txBody>
          <a:bodyPr/>
          <a:lstStyle/>
          <a:p>
            <a:r>
              <a:rPr lang="en-US" dirty="0" smtClean="0"/>
              <a:t>More Info</a:t>
            </a:r>
            <a:endParaRPr lang="en-US" dirty="0"/>
          </a:p>
        </p:txBody>
      </p:sp>
      <p:sp>
        <p:nvSpPr>
          <p:cNvPr id="3" name="Content Placeholder 2"/>
          <p:cNvSpPr>
            <a:spLocks noGrp="1"/>
          </p:cNvSpPr>
          <p:nvPr>
            <p:ph idx="1"/>
          </p:nvPr>
        </p:nvSpPr>
        <p:spPr/>
        <p:txBody>
          <a:bodyPr>
            <a:normAutofit/>
          </a:bodyPr>
          <a:lstStyle/>
          <a:p>
            <a:r>
              <a:rPr lang="en-US" sz="2800" dirty="0" smtClean="0"/>
              <a:t>During the school year, students will have the opportunity to complete a number of activities and tasks to improve their “understanding” of math concepts.</a:t>
            </a:r>
            <a:endParaRPr lang="en-US" sz="2800" dirty="0"/>
          </a:p>
        </p:txBody>
      </p:sp>
      <p:pic>
        <p:nvPicPr>
          <p:cNvPr id="4" name="Picture 3" descr="http://www.math.cmu.edu/~handron/problems/math-proble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114800"/>
            <a:ext cx="2076450" cy="2133600"/>
          </a:xfrm>
          <a:prstGeom prst="rect">
            <a:avLst/>
          </a:prstGeom>
        </p:spPr>
      </p:pic>
    </p:spTree>
    <p:extLst>
      <p:ext uri="{BB962C8B-B14F-4D97-AF65-F5344CB8AC3E}">
        <p14:creationId xmlns:p14="http://schemas.microsoft.com/office/powerpoint/2010/main" val="389167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6798734" cy="1303867"/>
          </a:xfrm>
        </p:spPr>
        <p:txBody>
          <a:bodyPr/>
          <a:lstStyle/>
          <a:p>
            <a:r>
              <a:rPr lang="en-US" dirty="0" smtClean="0"/>
              <a:t>If a student needs help…</a:t>
            </a:r>
            <a:endParaRPr lang="en-US" dirty="0"/>
          </a:p>
        </p:txBody>
      </p:sp>
      <p:sp>
        <p:nvSpPr>
          <p:cNvPr id="3" name="Content Placeholder 2"/>
          <p:cNvSpPr>
            <a:spLocks noGrp="1"/>
          </p:cNvSpPr>
          <p:nvPr>
            <p:ph idx="1"/>
          </p:nvPr>
        </p:nvSpPr>
        <p:spPr>
          <a:xfrm>
            <a:off x="1176864" y="2490135"/>
            <a:ext cx="7357535" cy="3682065"/>
          </a:xfrm>
        </p:spPr>
        <p:txBody>
          <a:bodyPr>
            <a:normAutofit/>
          </a:bodyPr>
          <a:lstStyle/>
          <a:p>
            <a:r>
              <a:rPr lang="en-US" dirty="0" smtClean="0"/>
              <a:t>It is important that the parent, student, and teacher work together for success.</a:t>
            </a:r>
          </a:p>
          <a:p>
            <a:r>
              <a:rPr lang="en-US" dirty="0" smtClean="0"/>
              <a:t>Please check homework, tests grades, etc.</a:t>
            </a:r>
          </a:p>
          <a:p>
            <a:r>
              <a:rPr lang="en-US" dirty="0" smtClean="0"/>
              <a:t>If your child is having difficulty, please contact me as soon as possible</a:t>
            </a:r>
          </a:p>
          <a:p>
            <a:r>
              <a:rPr lang="en-US" dirty="0" smtClean="0"/>
              <a:t>The earlier we define a weakness, the better chance we have to correct it.</a:t>
            </a:r>
          </a:p>
          <a:p>
            <a:r>
              <a:rPr lang="en-US" dirty="0" smtClean="0"/>
              <a:t>Math Resources: Khan Academy.org., IXL through school</a:t>
            </a:r>
            <a:endParaRPr lang="en-US" dirty="0"/>
          </a:p>
        </p:txBody>
      </p:sp>
      <p:pic>
        <p:nvPicPr>
          <p:cNvPr id="4" name="Picture 3" descr="Help button by jhnri4 - Help button, in the shape of a Staples &quot;Eas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22771"/>
            <a:ext cx="1575023" cy="1321050"/>
          </a:xfrm>
          <a:prstGeom prst="rect">
            <a:avLst/>
          </a:prstGeom>
        </p:spPr>
      </p:pic>
    </p:spTree>
    <p:extLst>
      <p:ext uri="{BB962C8B-B14F-4D97-AF65-F5344CB8AC3E}">
        <p14:creationId xmlns:p14="http://schemas.microsoft.com/office/powerpoint/2010/main" val="3858141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05FF11F1BEAEC46AD0EF66B4053ED0D" ma:contentTypeVersion="6" ma:contentTypeDescription="Crear nuevo documento." ma:contentTypeScope="" ma:versionID="6d1f9930d1bed91d858b15a06b00865e">
  <xsd:schema xmlns:xsd="http://www.w3.org/2001/XMLSchema" xmlns:xs="http://www.w3.org/2001/XMLSchema" xmlns:p="http://schemas.microsoft.com/office/2006/metadata/properties" xmlns:ns3="0e9ce6cc-001e-4fd0-9b2b-b15591cd6131" targetNamespace="http://schemas.microsoft.com/office/2006/metadata/properties" ma:root="true" ma:fieldsID="ac935cbf18609387473cb0035f12ed9a" ns3:_="">
    <xsd:import namespace="0e9ce6cc-001e-4fd0-9b2b-b15591cd6131"/>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ce6cc-001e-4fd0-9b2b-b15591cd6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74FCF9-B13D-4D6F-940D-0F6A3F4E2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ce6cc-001e-4fd0-9b2b-b15591cd6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D80113-95E5-4E0E-93A6-CC99860293F5}">
  <ds:schemaRefs>
    <ds:schemaRef ds:uri="http://schemas.microsoft.com/sharepoint/v3/contenttype/forms"/>
  </ds:schemaRefs>
</ds:datastoreItem>
</file>

<file path=customXml/itemProps3.xml><?xml version="1.0" encoding="utf-8"?>
<ds:datastoreItem xmlns:ds="http://schemas.openxmlformats.org/officeDocument/2006/customXml" ds:itemID="{537AF872-382C-4E27-85EE-5893D6C128C0}">
  <ds:schemaRefs>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0e9ce6cc-001e-4fd0-9b2b-b15591cd613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11518</TotalTime>
  <Words>2056</Words>
  <Application>Microsoft Office PowerPoint</Application>
  <PresentationFormat>On-screen Show (4:3)</PresentationFormat>
  <Paragraphs>423</Paragraphs>
  <Slides>71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8" baseType="lpstr">
      <vt:lpstr>Arial</vt:lpstr>
      <vt:lpstr>Calibri</vt:lpstr>
      <vt:lpstr>Garamond</vt:lpstr>
      <vt:lpstr>Wingdings</vt:lpstr>
      <vt:lpstr>Wingdings 2</vt:lpstr>
      <vt:lpstr>Organic</vt:lpstr>
      <vt:lpstr>Worksheet</vt:lpstr>
      <vt:lpstr>7th and 8th Grade Curriculum Night</vt:lpstr>
      <vt:lpstr>Please sign in!!!</vt:lpstr>
      <vt:lpstr>7th and 8th Grade   Math</vt:lpstr>
      <vt:lpstr>7th Grade Math</vt:lpstr>
      <vt:lpstr>Math 8 &amp; 8H: Algebra Foundations </vt:lpstr>
      <vt:lpstr>Grading</vt:lpstr>
      <vt:lpstr>Attention Parents!</vt:lpstr>
      <vt:lpstr>More Info</vt:lpstr>
      <vt:lpstr>If a student needs help…</vt:lpstr>
      <vt:lpstr>2019-2020 MMXIX-MMXX</vt:lpstr>
      <vt:lpstr>7th and 8th Grade Literature</vt:lpstr>
      <vt:lpstr>Curriculum</vt:lpstr>
      <vt:lpstr>Grading Policy</vt:lpstr>
      <vt:lpstr>Homework/Late Work</vt:lpstr>
      <vt:lpstr>Regular Assignments</vt:lpstr>
      <vt:lpstr>Regular Assignments</vt:lpstr>
      <vt:lpstr>Class Website!</vt:lpstr>
      <vt:lpstr>7th &amp; 8th Grade Writing</vt:lpstr>
      <vt:lpstr>6+ 1 Traits of Writing &amp;  The Writing Process</vt:lpstr>
      <vt:lpstr>PowerPoint Presentation</vt:lpstr>
      <vt:lpstr>Writing Curriculum by Quarter </vt:lpstr>
      <vt:lpstr>Book Reports</vt:lpstr>
      <vt:lpstr>Grading Policy</vt:lpstr>
      <vt:lpstr>PowerPoint Presentation</vt:lpstr>
      <vt:lpstr>PowerPoint Presentation</vt:lpstr>
      <vt:lpstr>PowerPoint Presentation</vt:lpstr>
      <vt:lpstr>7th and 8th Grade  Social Studies</vt:lpstr>
      <vt:lpstr>Grading </vt:lpstr>
      <vt:lpstr>7th Grade Curriculum</vt:lpstr>
      <vt:lpstr>8th Grade Curriculum</vt:lpstr>
      <vt:lpstr>Content is taught using Reading and Writing</vt:lpstr>
      <vt:lpstr>Assignments</vt:lpstr>
      <vt:lpstr>Class activities</vt:lpstr>
      <vt:lpstr>Studying for Tests and Quizzes</vt:lpstr>
      <vt:lpstr>Simulations</vt:lpstr>
      <vt:lpstr>Class Website!</vt:lpstr>
      <vt:lpstr>7th and 8th Grade  Science</vt:lpstr>
      <vt:lpstr>7th Grade—Life Science</vt:lpstr>
      <vt:lpstr>Labs and Activities</vt:lpstr>
      <vt:lpstr>7th Grade—Life Science</vt:lpstr>
      <vt:lpstr>Labs and Activities</vt:lpstr>
      <vt:lpstr>7th Grade—Life Science</vt:lpstr>
      <vt:lpstr>Labs and Activities</vt:lpstr>
      <vt:lpstr>7th Grade—Life Science</vt:lpstr>
      <vt:lpstr>Labs and Activities</vt:lpstr>
      <vt:lpstr>7th Grade—Life Science</vt:lpstr>
      <vt:lpstr>Labs and Activities</vt:lpstr>
      <vt:lpstr>8th Grade—Physical Science</vt:lpstr>
      <vt:lpstr>Labs and Activities</vt:lpstr>
      <vt:lpstr>8th Grade—Physical Science</vt:lpstr>
      <vt:lpstr>Labs and Activities</vt:lpstr>
      <vt:lpstr>8th Grade—Physical Science</vt:lpstr>
      <vt:lpstr>Labs and Activities</vt:lpstr>
      <vt:lpstr>8th Grade—Physical Science</vt:lpstr>
      <vt:lpstr>Labs and Activities</vt:lpstr>
      <vt:lpstr>8th Grade—Physical Science</vt:lpstr>
      <vt:lpstr>Labs and Activities</vt:lpstr>
      <vt:lpstr>How will they learn?</vt:lpstr>
      <vt:lpstr>How will they learn? </vt:lpstr>
      <vt:lpstr>PowerPoint Presentation</vt:lpstr>
      <vt:lpstr>PowerPoint Presentation</vt:lpstr>
      <vt:lpstr>Science AIMS Scores</vt:lpstr>
      <vt:lpstr>7th and 8th Grade Misc. Info</vt:lpstr>
      <vt:lpstr>http://valleyacademy78.weebly.com/</vt:lpstr>
      <vt:lpstr>Tutoring – some times are By Appointment!!!</vt:lpstr>
      <vt:lpstr>Weekly Emails</vt:lpstr>
      <vt:lpstr>Parent Portal   </vt:lpstr>
      <vt:lpstr>Your Role in the 7th/8th Grade Life </vt:lpstr>
      <vt:lpstr>Emergency Lock Down</vt:lpstr>
      <vt:lpstr>Dress Code </vt:lpstr>
      <vt:lpstr>Any Questions?  </vt:lpstr>
    </vt:vector>
  </TitlesOfParts>
  <Company>Valley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School History</dc:title>
  <dc:creator>Michelle Ramsey</dc:creator>
  <cp:lastModifiedBy>Michelle Simon</cp:lastModifiedBy>
  <cp:revision>123</cp:revision>
  <dcterms:created xsi:type="dcterms:W3CDTF">2012-08-07T18:49:11Z</dcterms:created>
  <dcterms:modified xsi:type="dcterms:W3CDTF">2019-08-16T00:41:45Z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0x010100805FF11F1BEAEC46AD0EF66B4053ED0D</vt:lpwstr>
  </property>
</Properties>
</file>