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729" y="274638"/>
            <a:ext cx="822854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729" y="1600201"/>
            <a:ext cx="8228542"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5E528D-9860-4D9D-B058-00E9946A20C9}" type="slidenum">
              <a:rPr lang="en-US" altLang="en-US"/>
              <a:pPr/>
              <a:t>‹#›</a:t>
            </a:fld>
            <a:endParaRPr lang="en-US" altLang="en-US"/>
          </a:p>
        </p:txBody>
      </p:sp>
    </p:spTree>
    <p:extLst>
      <p:ext uri="{BB962C8B-B14F-4D97-AF65-F5344CB8AC3E}">
        <p14:creationId xmlns:p14="http://schemas.microsoft.com/office/powerpoint/2010/main" val="223934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4/28/2017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ience.howstuffworks.com/genetic-science/dna-evidence.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dXYztbkMXw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dna.gov/audiences/investigators/kno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achersdomain.org/resource/tdc02.sci.life.gen.sheppard/" TargetMode="External"/><Relationship Id="rId1" Type="http://schemas.openxmlformats.org/officeDocument/2006/relationships/slideLayout" Target="../slideLayouts/slideLayout7.xml"/><Relationship Id="rId4" Type="http://schemas.openxmlformats.org/officeDocument/2006/relationships/hyperlink" Target="http://www.pbs.org/wgbh/nova/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fontScale="92500" lnSpcReduction="10000"/>
          </a:bodyPr>
          <a:lstStyle/>
          <a:p>
            <a:r>
              <a:rPr lang="en-US" sz="4000" b="1" dirty="0" smtClean="0">
                <a:solidFill>
                  <a:schemeClr val="tx1"/>
                </a:solidFill>
                <a:latin typeface="Times New Roman" pitchFamily="18" charset="0"/>
                <a:cs typeface="Times New Roman" pitchFamily="18" charset="0"/>
              </a:rPr>
              <a:t>How is DNA be used to solve crimes? </a:t>
            </a:r>
          </a:p>
          <a:p>
            <a:endParaRPr lang="en-US" sz="2000" dirty="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8</a:t>
            </a:r>
            <a:r>
              <a:rPr lang="en-US" sz="2000" baseline="30000" dirty="0" smtClean="0">
                <a:solidFill>
                  <a:schemeClr val="tx1"/>
                </a:solidFill>
                <a:latin typeface="Times New Roman" pitchFamily="18" charset="0"/>
                <a:cs typeface="Times New Roman" pitchFamily="18" charset="0"/>
              </a:rPr>
              <a:t>th</a:t>
            </a:r>
            <a:r>
              <a:rPr lang="en-US" sz="2000" dirty="0" smtClean="0">
                <a:solidFill>
                  <a:schemeClr val="tx1"/>
                </a:solidFill>
                <a:latin typeface="Times New Roman" pitchFamily="18" charset="0"/>
                <a:cs typeface="Times New Roman" pitchFamily="18" charset="0"/>
              </a:rPr>
              <a:t> Grade Forensic Science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T. </a:t>
            </a:r>
            <a:r>
              <a:rPr lang="en-US" sz="2000" dirty="0" err="1" smtClean="0">
                <a:solidFill>
                  <a:schemeClr val="tx1"/>
                </a:solidFill>
                <a:latin typeface="Times New Roman" pitchFamily="18" charset="0"/>
                <a:cs typeface="Times New Roman" pitchFamily="18" charset="0"/>
              </a:rPr>
              <a:t>Trimpe</a:t>
            </a:r>
            <a:r>
              <a:rPr lang="en-US" sz="2000" dirty="0" smtClean="0">
                <a:solidFill>
                  <a:schemeClr val="tx1"/>
                </a:solidFill>
                <a:latin typeface="Times New Roman" pitchFamily="18" charset="0"/>
                <a:cs typeface="Times New Roman" pitchFamily="18" charset="0"/>
              </a:rPr>
              <a:t>    http://sciencespot.net/</a:t>
            </a: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8600" y="4789488"/>
            <a:ext cx="5640388" cy="2068512"/>
            <a:chOff x="280" y="809"/>
            <a:chExt cx="3857" cy="1303"/>
          </a:xfrm>
        </p:grpSpPr>
        <p:pic>
          <p:nvPicPr>
            <p:cNvPr id="4109" name="Picture 4"/>
            <p:cNvPicPr>
              <a:picLocks noChangeAspect="1" noChangeArrowheads="1"/>
            </p:cNvPicPr>
            <p:nvPr/>
          </p:nvPicPr>
          <p:blipFill>
            <a:blip r:embed="rId2">
              <a:extLst>
                <a:ext uri="{28A0092B-C50C-407E-A947-70E740481C1C}">
                  <a14:useLocalDpi xmlns:a14="http://schemas.microsoft.com/office/drawing/2010/main" val="0"/>
                </a:ext>
              </a:extLst>
            </a:blip>
            <a:srcRect b="4482"/>
            <a:stretch>
              <a:fillRect/>
            </a:stretch>
          </p:blipFill>
          <p:spPr bwMode="auto">
            <a:xfrm>
              <a:off x="280" y="817"/>
              <a:ext cx="3648"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5"/>
            <p:cNvSpPr txBox="1">
              <a:spLocks noChangeArrowheads="1"/>
            </p:cNvSpPr>
            <p:nvPr/>
          </p:nvSpPr>
          <p:spPr bwMode="auto">
            <a:xfrm>
              <a:off x="1583" y="809"/>
              <a:ext cx="2554"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a:latin typeface="Times New Roman" panose="02020603050405020304" pitchFamily="18" charset="0"/>
                </a:rPr>
                <a:t>Gas Chromatography</a:t>
              </a:r>
              <a:endParaRPr lang="en-US" altLang="en-US">
                <a:latin typeface="Times New Roman" panose="02020603050405020304" pitchFamily="18" charset="0"/>
              </a:endParaRPr>
            </a:p>
            <a:p>
              <a:pPr algn="just" eaLnBrk="1" hangingPunct="1"/>
              <a:r>
                <a:rPr lang="en-US" altLang="en-US" sz="1400">
                  <a:latin typeface="Times New Roman" panose="02020603050405020304" pitchFamily="18" charset="0"/>
                </a:rPr>
                <a:t>Used to determine the chemical composition of unknown substances, such as the different compounds in gasoline shown by each separate peak in the graph below.</a:t>
              </a:r>
            </a:p>
          </p:txBody>
        </p:sp>
      </p:grpSp>
      <p:grpSp>
        <p:nvGrpSpPr>
          <p:cNvPr id="3" name="Group 9"/>
          <p:cNvGrpSpPr>
            <a:grpSpLocks/>
          </p:cNvGrpSpPr>
          <p:nvPr/>
        </p:nvGrpSpPr>
        <p:grpSpPr bwMode="auto">
          <a:xfrm>
            <a:off x="6134100" y="1054100"/>
            <a:ext cx="2781300" cy="5118100"/>
            <a:chOff x="4560" y="240"/>
            <a:chExt cx="2289" cy="3666"/>
          </a:xfrm>
        </p:grpSpPr>
        <p:pic>
          <p:nvPicPr>
            <p:cNvPr id="41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 y="240"/>
              <a:ext cx="2160" cy="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8"/>
            <p:cNvSpPr txBox="1">
              <a:spLocks noChangeArrowheads="1"/>
            </p:cNvSpPr>
            <p:nvPr/>
          </p:nvSpPr>
          <p:spPr bwMode="auto">
            <a:xfrm>
              <a:off x="4560" y="3024"/>
              <a:ext cx="2289"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a:latin typeface="Times New Roman" panose="02020603050405020304" pitchFamily="18" charset="0"/>
                </a:rPr>
                <a:t>Paper Chromatography</a:t>
              </a:r>
            </a:p>
            <a:p>
              <a:pPr algn="just" eaLnBrk="1" hangingPunct="1"/>
              <a:r>
                <a:rPr lang="en-US" altLang="en-US" sz="1400">
                  <a:latin typeface="Times New Roman" panose="02020603050405020304" pitchFamily="18" charset="0"/>
                </a:rPr>
                <a:t>Can be used to separate the components of inks, dyes, plant compounds (chlorophyll), make-up, and many other substances</a:t>
              </a:r>
            </a:p>
          </p:txBody>
        </p:sp>
      </p:grpSp>
      <p:grpSp>
        <p:nvGrpSpPr>
          <p:cNvPr id="4100" name="Group 17"/>
          <p:cNvGrpSpPr>
            <a:grpSpLocks/>
          </p:cNvGrpSpPr>
          <p:nvPr/>
        </p:nvGrpSpPr>
        <p:grpSpPr bwMode="auto">
          <a:xfrm>
            <a:off x="76200" y="952500"/>
            <a:ext cx="3924300" cy="3314700"/>
            <a:chOff x="77" y="180"/>
            <a:chExt cx="2966" cy="2088"/>
          </a:xfrm>
        </p:grpSpPr>
        <p:pic>
          <p:nvPicPr>
            <p:cNvPr id="410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 y="192"/>
              <a:ext cx="1350" cy="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2"/>
            <p:cNvSpPr txBox="1">
              <a:spLocks noChangeArrowheads="1"/>
            </p:cNvSpPr>
            <p:nvPr/>
          </p:nvSpPr>
          <p:spPr bwMode="auto">
            <a:xfrm>
              <a:off x="941" y="180"/>
              <a:ext cx="2102" cy="5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a:latin typeface="Times New Roman" panose="02020603050405020304" pitchFamily="18" charset="0"/>
                </a:rPr>
                <a:t>Liquid Chromatography</a:t>
              </a:r>
              <a:endParaRPr lang="en-US" altLang="en-US">
                <a:latin typeface="Times New Roman" panose="02020603050405020304" pitchFamily="18" charset="0"/>
              </a:endParaRPr>
            </a:p>
            <a:p>
              <a:pPr algn="just" eaLnBrk="1" hangingPunct="1"/>
              <a:r>
                <a:rPr lang="en-US" altLang="en-US" sz="1400">
                  <a:latin typeface="Times New Roman" panose="02020603050405020304" pitchFamily="18" charset="0"/>
                </a:rPr>
                <a:t>Used to identify unknown plant pigments &amp; other compounds.</a:t>
              </a:r>
            </a:p>
          </p:txBody>
        </p:sp>
      </p:grpSp>
      <p:grpSp>
        <p:nvGrpSpPr>
          <p:cNvPr id="5" name="Group 16"/>
          <p:cNvGrpSpPr>
            <a:grpSpLocks/>
          </p:cNvGrpSpPr>
          <p:nvPr/>
        </p:nvGrpSpPr>
        <p:grpSpPr bwMode="auto">
          <a:xfrm>
            <a:off x="1870075" y="2133600"/>
            <a:ext cx="4149725" cy="2209800"/>
            <a:chOff x="1233" y="1504"/>
            <a:chExt cx="3271" cy="1587"/>
          </a:xfrm>
        </p:grpSpPr>
        <p:pic>
          <p:nvPicPr>
            <p:cNvPr id="4103" name="Picture 15"/>
            <p:cNvPicPr>
              <a:picLocks noChangeAspect="1" noChangeArrowheads="1"/>
            </p:cNvPicPr>
            <p:nvPr/>
          </p:nvPicPr>
          <p:blipFill>
            <a:blip r:embed="rId5">
              <a:extLst>
                <a:ext uri="{28A0092B-C50C-407E-A947-70E740481C1C}">
                  <a14:useLocalDpi xmlns:a14="http://schemas.microsoft.com/office/drawing/2010/main" val="0"/>
                </a:ext>
              </a:extLst>
            </a:blip>
            <a:srcRect l="16667" t="8333" r="22223" b="13268"/>
            <a:stretch>
              <a:fillRect/>
            </a:stretch>
          </p:blipFill>
          <p:spPr bwMode="auto">
            <a:xfrm>
              <a:off x="1233" y="1504"/>
              <a:ext cx="92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4"/>
            <p:cNvSpPr txBox="1">
              <a:spLocks noChangeArrowheads="1"/>
            </p:cNvSpPr>
            <p:nvPr/>
          </p:nvSpPr>
          <p:spPr bwMode="auto">
            <a:xfrm>
              <a:off x="2041" y="1886"/>
              <a:ext cx="246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a:latin typeface="Times New Roman" panose="02020603050405020304" pitchFamily="18" charset="0"/>
                </a:rPr>
                <a:t>Thin-Layer Chromatography</a:t>
              </a:r>
              <a:endParaRPr lang="en-US" altLang="en-US">
                <a:latin typeface="Times New Roman" panose="02020603050405020304" pitchFamily="18" charset="0"/>
              </a:endParaRPr>
            </a:p>
            <a:p>
              <a:pPr algn="just" eaLnBrk="1" hangingPunct="1"/>
              <a:r>
                <a:rPr lang="en-US" altLang="en-US" sz="1400">
                  <a:latin typeface="Times New Roman" panose="02020603050405020304" pitchFamily="18" charset="0"/>
                </a:rPr>
                <a:t>Uses thin plastic or glass trays to identify the composition of pigments, chemicals, and other unknown substances.</a:t>
              </a:r>
              <a:endParaRPr lang="en-US" altLang="en-US">
                <a:latin typeface="Times New Roman" panose="02020603050405020304" pitchFamily="18" charset="0"/>
              </a:endParaRPr>
            </a:p>
          </p:txBody>
        </p:sp>
      </p:grpSp>
      <p:sp>
        <p:nvSpPr>
          <p:cNvPr id="4102" name="Text Box 18"/>
          <p:cNvSpPr txBox="1">
            <a:spLocks noChangeArrowheads="1"/>
          </p:cNvSpPr>
          <p:nvPr/>
        </p:nvSpPr>
        <p:spPr bwMode="auto">
          <a:xfrm>
            <a:off x="0" y="0"/>
            <a:ext cx="9144000" cy="769938"/>
          </a:xfrm>
          <a:prstGeom prst="rect">
            <a:avLst/>
          </a:prstGeom>
          <a:gradFill rotWithShape="0">
            <a:gsLst>
              <a:gs pos="0">
                <a:srgbClr val="FF3399"/>
              </a:gs>
              <a:gs pos="25000">
                <a:srgbClr val="FF6633"/>
              </a:gs>
              <a:gs pos="50000">
                <a:srgbClr val="FFFF00"/>
              </a:gs>
              <a:gs pos="75000">
                <a:srgbClr val="01A78F"/>
              </a:gs>
              <a:gs pos="100000">
                <a:srgbClr val="3366FF"/>
              </a:gs>
            </a:gsLst>
            <a:lin ang="5400000"/>
          </a:gra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a:latin typeface="Times New Roman" panose="02020603050405020304" pitchFamily="18" charset="0"/>
              </a:rPr>
              <a:t>Examples of Chromatography</a:t>
            </a:r>
          </a:p>
        </p:txBody>
      </p:sp>
    </p:spTree>
    <p:extLst>
      <p:ext uri="{BB962C8B-B14F-4D97-AF65-F5344CB8AC3E}">
        <p14:creationId xmlns:p14="http://schemas.microsoft.com/office/powerpoint/2010/main" val="967333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90600"/>
          </a:xfrm>
          <a:gradFill rotWithShape="0">
            <a:gsLst>
              <a:gs pos="0">
                <a:srgbClr val="FF3399"/>
              </a:gs>
              <a:gs pos="25000">
                <a:srgbClr val="FF6633"/>
              </a:gs>
              <a:gs pos="50000">
                <a:srgbClr val="FFFF00"/>
              </a:gs>
              <a:gs pos="75000">
                <a:srgbClr val="01A78F"/>
              </a:gs>
              <a:gs pos="100000">
                <a:srgbClr val="3366FF"/>
              </a:gs>
            </a:gsLst>
            <a:lin ang="5400000"/>
          </a:gradFill>
        </p:spPr>
        <p:txBody>
          <a:bodyPr/>
          <a:lstStyle/>
          <a:p>
            <a:pPr eaLnBrk="1" hangingPunct="1"/>
            <a:r>
              <a:rPr lang="en-US" altLang="en-US" b="1" smtClean="0">
                <a:latin typeface="Times New Roman" panose="02020603050405020304" pitchFamily="18" charset="0"/>
                <a:cs typeface="Times New Roman" panose="02020603050405020304" pitchFamily="18" charset="0"/>
              </a:rPr>
              <a:t>Mixtures &amp; Compounds</a:t>
            </a:r>
          </a:p>
        </p:txBody>
      </p:sp>
      <p:sp>
        <p:nvSpPr>
          <p:cNvPr id="5123" name="Text Box 9"/>
          <p:cNvSpPr txBox="1">
            <a:spLocks noChangeArrowheads="1"/>
          </p:cNvSpPr>
          <p:nvPr/>
        </p:nvSpPr>
        <p:spPr bwMode="auto">
          <a:xfrm>
            <a:off x="457200" y="1371600"/>
            <a:ext cx="8242300" cy="7016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Mixture</a:t>
            </a:r>
            <a:r>
              <a:rPr lang="en-US" altLang="en-US" sz="2000">
                <a:latin typeface="Times New Roman" panose="02020603050405020304" pitchFamily="18" charset="0"/>
                <a:cs typeface="Times New Roman" panose="02020603050405020304" pitchFamily="18" charset="0"/>
              </a:rPr>
              <a:t> – Two or more substances that are mixed together, but </a:t>
            </a:r>
            <a:r>
              <a:rPr lang="en-US" altLang="en-US" sz="2000" u="sng">
                <a:latin typeface="Times New Roman" panose="02020603050405020304" pitchFamily="18" charset="0"/>
                <a:cs typeface="Times New Roman" panose="02020603050405020304" pitchFamily="18" charset="0"/>
              </a:rPr>
              <a:t>not chemically combined</a:t>
            </a:r>
            <a:r>
              <a:rPr lang="en-US" altLang="en-US" sz="2000">
                <a:latin typeface="Times New Roman" panose="02020603050405020304" pitchFamily="18" charset="0"/>
                <a:cs typeface="Times New Roman" panose="02020603050405020304" pitchFamily="18" charset="0"/>
              </a:rPr>
              <a:t>. </a:t>
            </a:r>
          </a:p>
        </p:txBody>
      </p:sp>
      <p:sp>
        <p:nvSpPr>
          <p:cNvPr id="5124" name="Text Box 10"/>
          <p:cNvSpPr txBox="1">
            <a:spLocks noChangeArrowheads="1"/>
          </p:cNvSpPr>
          <p:nvPr/>
        </p:nvSpPr>
        <p:spPr bwMode="auto">
          <a:xfrm>
            <a:off x="850900" y="2057400"/>
            <a:ext cx="6451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Examples of mixtures ...</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Air – mixture of gases</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Bowl of cereal – mixture of cereal and milk</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Soda pop – mixture of soda syrup, water, and CO</a:t>
            </a:r>
            <a:r>
              <a:rPr lang="en-US" altLang="en-US" sz="1600" b="1">
                <a:latin typeface="Times New Roman" panose="02020603050405020304" pitchFamily="18" charset="0"/>
                <a:cs typeface="Times New Roman" panose="02020603050405020304" pitchFamily="18" charset="0"/>
              </a:rPr>
              <a:t>2 </a:t>
            </a:r>
            <a:r>
              <a:rPr lang="en-US" altLang="en-US" sz="2000">
                <a:latin typeface="Times New Roman" panose="02020603050405020304" pitchFamily="18" charset="0"/>
                <a:cs typeface="Times New Roman" panose="02020603050405020304" pitchFamily="18" charset="0"/>
              </a:rPr>
              <a:t>gas</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Fog –water suspended in air</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Kool-Aid – mixture of water, sugar, and flavor crystals</a:t>
            </a:r>
          </a:p>
        </p:txBody>
      </p:sp>
      <p:grpSp>
        <p:nvGrpSpPr>
          <p:cNvPr id="5125" name="Group 7"/>
          <p:cNvGrpSpPr>
            <a:grpSpLocks/>
          </p:cNvGrpSpPr>
          <p:nvPr/>
        </p:nvGrpSpPr>
        <p:grpSpPr bwMode="auto">
          <a:xfrm>
            <a:off x="444500" y="4251325"/>
            <a:ext cx="8242300" cy="1781175"/>
            <a:chOff x="444500" y="4251325"/>
            <a:chExt cx="8242300" cy="1780639"/>
          </a:xfrm>
        </p:grpSpPr>
        <p:sp>
          <p:nvSpPr>
            <p:cNvPr id="5127" name="Text Box 11"/>
            <p:cNvSpPr txBox="1">
              <a:spLocks noChangeArrowheads="1"/>
            </p:cNvSpPr>
            <p:nvPr/>
          </p:nvSpPr>
          <p:spPr bwMode="auto">
            <a:xfrm>
              <a:off x="850636" y="4708525"/>
              <a:ext cx="65153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Examples of compounds ...</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Salt –Sodium and chlorine combined chemically</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Water –Hydrogen and oxygen combined chemically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Carbon Dioxide – Carbon and oxygen combined chemically</a:t>
              </a:r>
            </a:p>
          </p:txBody>
        </p:sp>
        <p:sp>
          <p:nvSpPr>
            <p:cNvPr id="5128" name="Text Box 12"/>
            <p:cNvSpPr txBox="1">
              <a:spLocks noChangeArrowheads="1"/>
            </p:cNvSpPr>
            <p:nvPr/>
          </p:nvSpPr>
          <p:spPr bwMode="auto">
            <a:xfrm>
              <a:off x="444500" y="4251325"/>
              <a:ext cx="8242300" cy="40011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Compounds</a:t>
              </a:r>
              <a:r>
                <a:rPr lang="en-US" altLang="en-US" sz="2000">
                  <a:latin typeface="Times New Roman" panose="02020603050405020304" pitchFamily="18" charset="0"/>
                  <a:cs typeface="Times New Roman" panose="02020603050405020304" pitchFamily="18" charset="0"/>
                </a:rPr>
                <a:t> – Two or more elements that are </a:t>
              </a:r>
              <a:r>
                <a:rPr lang="en-US" altLang="en-US" sz="2000" u="sng">
                  <a:latin typeface="Times New Roman" panose="02020603050405020304" pitchFamily="18" charset="0"/>
                  <a:cs typeface="Times New Roman" panose="02020603050405020304" pitchFamily="18" charset="0"/>
                </a:rPr>
                <a:t>chemically combined</a:t>
              </a:r>
              <a:r>
                <a:rPr lang="en-US" altLang="en-US" sz="2000">
                  <a:latin typeface="Times New Roman" panose="02020603050405020304" pitchFamily="18" charset="0"/>
                  <a:cs typeface="Times New Roman" panose="02020603050405020304" pitchFamily="18" charset="0"/>
                </a:rPr>
                <a:t>.</a:t>
              </a:r>
            </a:p>
          </p:txBody>
        </p:sp>
      </p:grpSp>
      <p:pic>
        <p:nvPicPr>
          <p:cNvPr id="5126" name="Picture 13" descr="j03108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181600"/>
            <a:ext cx="1295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78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163"/>
            <a:ext cx="9144000" cy="868363"/>
          </a:xfrm>
          <a:gradFill rotWithShape="0">
            <a:gsLst>
              <a:gs pos="0">
                <a:srgbClr val="FF3399"/>
              </a:gs>
              <a:gs pos="25000">
                <a:srgbClr val="FF6633"/>
              </a:gs>
              <a:gs pos="50000">
                <a:srgbClr val="FFFF00"/>
              </a:gs>
              <a:gs pos="75000">
                <a:srgbClr val="01A78F"/>
              </a:gs>
              <a:gs pos="100000">
                <a:srgbClr val="3366FF"/>
              </a:gs>
            </a:gsLst>
            <a:lin ang="5400000"/>
          </a:gradFill>
        </p:spPr>
        <p:txBody>
          <a:bodyPr/>
          <a:lstStyle/>
          <a:p>
            <a:pPr eaLnBrk="1" hangingPunct="1"/>
            <a:r>
              <a:rPr lang="en-US" altLang="en-US" b="1" smtClean="0">
                <a:latin typeface="Times New Roman" panose="02020603050405020304" pitchFamily="18" charset="0"/>
                <a:cs typeface="Times New Roman" panose="02020603050405020304" pitchFamily="18" charset="0"/>
              </a:rPr>
              <a:t>Solutions</a:t>
            </a:r>
          </a:p>
        </p:txBody>
      </p:sp>
      <p:sp>
        <p:nvSpPr>
          <p:cNvPr id="6147" name="Text Box 4"/>
          <p:cNvSpPr txBox="1">
            <a:spLocks noChangeArrowheads="1"/>
          </p:cNvSpPr>
          <p:nvPr/>
        </p:nvSpPr>
        <p:spPr bwMode="auto">
          <a:xfrm>
            <a:off x="304800" y="1203325"/>
            <a:ext cx="8534400" cy="14636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Solutions</a:t>
            </a:r>
            <a:r>
              <a:rPr lang="en-US" altLang="en-US" sz="2000">
                <a:latin typeface="Times New Roman" panose="02020603050405020304" pitchFamily="18" charset="0"/>
                <a:cs typeface="Times New Roman" panose="02020603050405020304" pitchFamily="18" charset="0"/>
              </a:rPr>
              <a:t> are mixtures in which one substance is dissolved in another.</a:t>
            </a:r>
          </a:p>
          <a:p>
            <a:pPr eaLnBrk="1" hangingPunct="1">
              <a:spcBef>
                <a:spcPct val="50000"/>
              </a:spcBef>
            </a:pPr>
            <a:r>
              <a:rPr lang="en-US" altLang="en-US" sz="2000" b="1">
                <a:latin typeface="Times New Roman" panose="02020603050405020304" pitchFamily="18" charset="0"/>
                <a:cs typeface="Times New Roman" panose="02020603050405020304" pitchFamily="18" charset="0"/>
              </a:rPr>
              <a:t>Solutions</a:t>
            </a:r>
            <a:r>
              <a:rPr lang="en-US" altLang="en-US" sz="2000">
                <a:latin typeface="Times New Roman" panose="02020603050405020304" pitchFamily="18" charset="0"/>
                <a:cs typeface="Times New Roman" panose="02020603050405020304" pitchFamily="18" charset="0"/>
              </a:rPr>
              <a:t> have two parts:  solute and solvent</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	The solute is the substance that is dissolved.</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	The solvent is the substance that does the dissolving</a:t>
            </a:r>
          </a:p>
        </p:txBody>
      </p:sp>
      <p:sp>
        <p:nvSpPr>
          <p:cNvPr id="6148" name="Text Box 6"/>
          <p:cNvSpPr txBox="1">
            <a:spLocks noChangeArrowheads="1"/>
          </p:cNvSpPr>
          <p:nvPr/>
        </p:nvSpPr>
        <p:spPr bwMode="auto">
          <a:xfrm>
            <a:off x="381000" y="274637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Identify the solute and solvent in each solution ...</a:t>
            </a:r>
            <a:endParaRPr lang="en-US" altLang="en-US" sz="2000">
              <a:latin typeface="Times New Roman" panose="02020603050405020304" pitchFamily="18" charset="0"/>
              <a:cs typeface="Times New Roman" panose="02020603050405020304" pitchFamily="18" charset="0"/>
            </a:endParaRPr>
          </a:p>
        </p:txBody>
      </p:sp>
      <p:graphicFrame>
        <p:nvGraphicFramePr>
          <p:cNvPr id="11308" name="Group 44"/>
          <p:cNvGraphicFramePr>
            <a:graphicFrameLocks noGrp="1"/>
          </p:cNvGraphicFramePr>
          <p:nvPr>
            <p:ph idx="1"/>
          </p:nvPr>
        </p:nvGraphicFramePr>
        <p:xfrm>
          <a:off x="1447800" y="3200400"/>
          <a:ext cx="5761038" cy="2041619"/>
        </p:xfrm>
        <a:graphic>
          <a:graphicData uri="http://schemas.openxmlformats.org/drawingml/2006/table">
            <a:tbl>
              <a:tblPr/>
              <a:tblGrid>
                <a:gridCol w="1920346">
                  <a:extLst>
                    <a:ext uri="{9D8B030D-6E8A-4147-A177-3AD203B41FA5}">
                      <a16:colId xmlns:a16="http://schemas.microsoft.com/office/drawing/2014/main" val="20000"/>
                    </a:ext>
                  </a:extLst>
                </a:gridCol>
                <a:gridCol w="1920346">
                  <a:extLst>
                    <a:ext uri="{9D8B030D-6E8A-4147-A177-3AD203B41FA5}">
                      <a16:colId xmlns:a16="http://schemas.microsoft.com/office/drawing/2014/main" val="20001"/>
                    </a:ext>
                  </a:extLst>
                </a:gridCol>
                <a:gridCol w="1920346">
                  <a:extLst>
                    <a:ext uri="{9D8B030D-6E8A-4147-A177-3AD203B41FA5}">
                      <a16:colId xmlns:a16="http://schemas.microsoft.com/office/drawing/2014/main" val="20002"/>
                    </a:ext>
                  </a:extLst>
                </a:gridCol>
              </a:tblGrid>
              <a:tr h="396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Solution</a:t>
                      </a:r>
                    </a:p>
                  </a:txBody>
                  <a:tcPr marL="76204" marR="76204"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Solute</a:t>
                      </a:r>
                    </a:p>
                  </a:txBody>
                  <a:tcPr marL="76204" marR="7620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Solvent</a:t>
                      </a:r>
                    </a:p>
                  </a:txBody>
                  <a:tcPr marL="76204" marR="7620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Lemonade</a:t>
                      </a:r>
                    </a:p>
                  </a:txBody>
                  <a:tcPr marL="76204" marR="7620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4" marR="7620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4" marR="7620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Soda pop</a:t>
                      </a:r>
                    </a:p>
                  </a:txBody>
                  <a:tcPr marL="76204" marR="7620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4" marR="7620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4" marR="7620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Ocean water</a:t>
                      </a:r>
                    </a:p>
                  </a:txBody>
                  <a:tcPr marL="76204" marR="7620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4" marR="76204"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76204" marR="76204"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306" name="Text Box 42"/>
          <p:cNvSpPr txBox="1">
            <a:spLocks noChangeArrowheads="1"/>
          </p:cNvSpPr>
          <p:nvPr/>
        </p:nvSpPr>
        <p:spPr bwMode="auto">
          <a:xfrm>
            <a:off x="304800" y="5638800"/>
            <a:ext cx="8610600" cy="10160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Solubility - </a:t>
            </a:r>
            <a:r>
              <a:rPr lang="en-US" altLang="en-US" sz="2000">
                <a:latin typeface="Times New Roman" panose="02020603050405020304" pitchFamily="18" charset="0"/>
                <a:cs typeface="Times New Roman" panose="02020603050405020304" pitchFamily="18" charset="0"/>
              </a:rPr>
              <a:t>A measure of how much of a given substance will dissolve in a liquid.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	A substance that does not dissolve in water is called </a:t>
            </a:r>
            <a:r>
              <a:rPr lang="en-US" altLang="en-US" sz="2000" b="1">
                <a:latin typeface="Times New Roman" panose="02020603050405020304" pitchFamily="18" charset="0"/>
                <a:cs typeface="Times New Roman" panose="02020603050405020304" pitchFamily="18" charset="0"/>
              </a:rPr>
              <a:t>insoluble</a:t>
            </a:r>
            <a:r>
              <a:rPr lang="en-US" altLang="en-US" sz="2000">
                <a:latin typeface="Times New Roman" panose="02020603050405020304" pitchFamily="18" charset="0"/>
                <a:cs typeface="Times New Roman" panose="02020603050405020304" pitchFamily="18" charset="0"/>
              </a:rPr>
              <a:t>. </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	A substance that does dissolve in water is called </a:t>
            </a:r>
            <a:r>
              <a:rPr lang="en-US" altLang="en-US" sz="2000" b="1">
                <a:latin typeface="Times New Roman" panose="02020603050405020304" pitchFamily="18" charset="0"/>
                <a:cs typeface="Times New Roman" panose="02020603050405020304" pitchFamily="18" charset="0"/>
              </a:rPr>
              <a:t>soluble</a:t>
            </a:r>
            <a:r>
              <a:rPr lang="en-US" altLang="en-US" sz="20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8197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855428"/>
              <a:chOff x="0" y="1752600"/>
              <a:chExt cx="9144000" cy="4855428"/>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152400" y="2514600"/>
                <a:ext cx="4495800" cy="4093428"/>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sides </a:t>
                </a:r>
                <a:r>
                  <a:rPr lang="en-US" sz="2000" dirty="0" smtClean="0">
                    <a:latin typeface="Times New Roman" pitchFamily="18" charset="0"/>
                    <a:cs typeface="Times New Roman" pitchFamily="18" charset="0"/>
                  </a:rPr>
                  <a:t>or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rungs that form the middle of the molecule are made up of pairs of </a:t>
                </a:r>
                <a:r>
                  <a:rPr lang="en-US" sz="2000" b="1" dirty="0">
                    <a:latin typeface="Times New Roman" pitchFamily="18" charset="0"/>
                    <a:cs typeface="Times New Roman" pitchFamily="18" charset="0"/>
                  </a:rPr>
                  <a:t>nucleotides</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nitrogen 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N 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707886"/>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Backbone     Nitrogen (N) 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228600" y="16764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35052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41148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762000" y="5257800"/>
            <a:ext cx="3200400" cy="990600"/>
          </a:xfrm>
        </p:spPr>
        <p:txBody>
          <a:bodyPr/>
          <a:lstStyle/>
          <a:p>
            <a:pPr eaLnBrk="1" hangingPunct="1"/>
            <a:r>
              <a:rPr lang="en-US" altLang="en-US" sz="2400" b="1" smtClean="0">
                <a:solidFill>
                  <a:srgbClr val="FFFF00"/>
                </a:solidFill>
                <a:latin typeface="Times New Roman" panose="02020603050405020304" pitchFamily="18" charset="0"/>
                <a:cs typeface="Times New Roman" panose="02020603050405020304" pitchFamily="18" charset="0"/>
              </a:rPr>
              <a:t>Applications in Forensic Science</a:t>
            </a:r>
          </a:p>
        </p:txBody>
      </p:sp>
      <p:sp>
        <p:nvSpPr>
          <p:cNvPr id="2051" name="WordArt 6"/>
          <p:cNvSpPr>
            <a:spLocks noChangeArrowheads="1" noChangeShapeType="1" noTextEdit="1"/>
          </p:cNvSpPr>
          <p:nvPr/>
        </p:nvSpPr>
        <p:spPr bwMode="auto">
          <a:xfrm>
            <a:off x="381000" y="228600"/>
            <a:ext cx="8305800" cy="5486400"/>
          </a:xfrm>
          <a:prstGeom prst="rect">
            <a:avLst/>
          </a:prstGeom>
        </p:spPr>
        <p:txBody>
          <a:bodyPr wrap="none" fromWordArt="1">
            <a:prstTxWarp prst="textDoubleWave1">
              <a:avLst>
                <a:gd name="adj1" fmla="val 0"/>
                <a:gd name="adj2" fmla="val 0"/>
              </a:avLst>
            </a:prstTxWarp>
          </a:bodyPr>
          <a:lstStyle/>
          <a:p>
            <a:pPr algn="ctr"/>
            <a:r>
              <a:rPr lang="en-US" sz="3600" kern="10">
                <a:ln w="31750">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Cooper Black" panose="0208090404030B020404" pitchFamily="18" charset="0"/>
              </a:rPr>
              <a:t>Chromatography</a:t>
            </a:r>
          </a:p>
        </p:txBody>
      </p:sp>
      <p:sp>
        <p:nvSpPr>
          <p:cNvPr id="2052" name="Text Box 7"/>
          <p:cNvSpPr txBox="1">
            <a:spLocks noChangeArrowheads="1"/>
          </p:cNvSpPr>
          <p:nvPr/>
        </p:nvSpPr>
        <p:spPr bwMode="auto">
          <a:xfrm>
            <a:off x="152400" y="6477000"/>
            <a:ext cx="400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rgbClr val="FFFF00"/>
                </a:solidFill>
                <a:latin typeface="Times New Roman" panose="02020603050405020304" pitchFamily="18" charset="0"/>
              </a:rPr>
              <a:t>T. Trimpe 2006   http://sciencespot.net/</a:t>
            </a:r>
          </a:p>
        </p:txBody>
      </p:sp>
    </p:spTree>
    <p:extLst>
      <p:ext uri="{BB962C8B-B14F-4D97-AF65-F5344CB8AC3E}">
        <p14:creationId xmlns:p14="http://schemas.microsoft.com/office/powerpoint/2010/main" val="365011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a:gradFill rotWithShape="0">
            <a:gsLst>
              <a:gs pos="0">
                <a:srgbClr val="FF3399"/>
              </a:gs>
              <a:gs pos="25000">
                <a:srgbClr val="FF6633"/>
              </a:gs>
              <a:gs pos="50000">
                <a:srgbClr val="FFFF00"/>
              </a:gs>
              <a:gs pos="75000">
                <a:srgbClr val="01A78F"/>
              </a:gs>
              <a:gs pos="100000">
                <a:srgbClr val="3366FF"/>
              </a:gs>
            </a:gsLst>
            <a:lin ang="5400000"/>
          </a:gradFill>
        </p:spPr>
        <p:txBody>
          <a:bodyPr/>
          <a:lstStyle/>
          <a:p>
            <a:pPr eaLnBrk="1" hangingPunct="1"/>
            <a:r>
              <a:rPr lang="en-US" altLang="en-US" sz="4000" b="1" smtClean="0">
                <a:latin typeface="Times New Roman" panose="02020603050405020304" pitchFamily="18" charset="0"/>
                <a:cs typeface="Times New Roman" panose="02020603050405020304" pitchFamily="18" charset="0"/>
              </a:rPr>
              <a:t>What is chromatography?</a:t>
            </a:r>
          </a:p>
        </p:txBody>
      </p:sp>
      <p:sp>
        <p:nvSpPr>
          <p:cNvPr id="3075" name="Text Box 5"/>
          <p:cNvSpPr txBox="1">
            <a:spLocks noChangeArrowheads="1"/>
          </p:cNvSpPr>
          <p:nvPr/>
        </p:nvSpPr>
        <p:spPr bwMode="auto">
          <a:xfrm>
            <a:off x="304800" y="1066800"/>
            <a:ext cx="8610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b="1">
                <a:latin typeface="Times New Roman" panose="02020603050405020304" pitchFamily="18" charset="0"/>
                <a:cs typeface="Times New Roman" panose="02020603050405020304" pitchFamily="18" charset="0"/>
              </a:rPr>
              <a:t>From Wikipedia ...</a:t>
            </a:r>
          </a:p>
          <a:p>
            <a:pPr algn="just" eaLnBrk="1" hangingPunct="1">
              <a:spcBef>
                <a:spcPct val="50000"/>
              </a:spcBef>
            </a:pPr>
            <a:r>
              <a:rPr lang="en-US" altLang="en-US" sz="2000" b="1">
                <a:latin typeface="Times New Roman" panose="02020603050405020304" pitchFamily="18" charset="0"/>
                <a:cs typeface="Times New Roman" panose="02020603050405020304" pitchFamily="18" charset="0"/>
              </a:rPr>
              <a:t>Chromatography</a:t>
            </a:r>
            <a:r>
              <a:rPr lang="en-US" altLang="en-US" sz="2000">
                <a:latin typeface="Times New Roman" panose="02020603050405020304" pitchFamily="18" charset="0"/>
                <a:cs typeface="Times New Roman" panose="02020603050405020304" pitchFamily="18" charset="0"/>
              </a:rPr>
              <a:t> (from Greek word for </a:t>
            </a:r>
            <a:r>
              <a:rPr lang="en-US" altLang="en-US" sz="2000" b="1" i="1">
                <a:latin typeface="Times New Roman" panose="02020603050405020304" pitchFamily="18" charset="0"/>
                <a:cs typeface="Times New Roman" panose="02020603050405020304" pitchFamily="18" charset="0"/>
              </a:rPr>
              <a:t>chromos</a:t>
            </a:r>
            <a:r>
              <a:rPr lang="en-US" altLang="en-US" sz="2000" i="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for colour) is the collective term for a family of laboratory techniques for the separation of mixtures. It involves passing a mixture which contains the analyte through a stationary phase, which separates it from other molecules in the mixture and allows it to be isolated. </a:t>
            </a:r>
          </a:p>
        </p:txBody>
      </p:sp>
      <p:sp>
        <p:nvSpPr>
          <p:cNvPr id="3078" name="Text Box 6"/>
          <p:cNvSpPr txBox="1">
            <a:spLocks noChangeArrowheads="1"/>
          </p:cNvSpPr>
          <p:nvPr/>
        </p:nvSpPr>
        <p:spPr bwMode="auto">
          <a:xfrm>
            <a:off x="304800" y="3048000"/>
            <a:ext cx="8610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Which means ...</a:t>
            </a:r>
          </a:p>
          <a:p>
            <a:pPr algn="just" eaLnBrk="1" hangingPunct="1">
              <a:spcBef>
                <a:spcPct val="50000"/>
              </a:spcBef>
            </a:pPr>
            <a:r>
              <a:rPr lang="en-US" altLang="en-US" sz="2000">
                <a:latin typeface="Times New Roman" panose="02020603050405020304" pitchFamily="18" charset="0"/>
                <a:cs typeface="Times New Roman" panose="02020603050405020304" pitchFamily="18" charset="0"/>
              </a:rPr>
              <a:t>Chromatography is the </a:t>
            </a:r>
            <a:r>
              <a:rPr lang="en-US" altLang="en-US" sz="2000" b="1">
                <a:latin typeface="Times New Roman" panose="02020603050405020304" pitchFamily="18" charset="0"/>
                <a:cs typeface="Times New Roman" panose="02020603050405020304" pitchFamily="18" charset="0"/>
              </a:rPr>
              <a:t>physical separation </a:t>
            </a:r>
            <a:r>
              <a:rPr lang="en-US" altLang="en-US" sz="2000">
                <a:latin typeface="Times New Roman" panose="02020603050405020304" pitchFamily="18" charset="0"/>
                <a:cs typeface="Times New Roman" panose="02020603050405020304" pitchFamily="18" charset="0"/>
              </a:rPr>
              <a:t>of a mixture into its </a:t>
            </a:r>
            <a:r>
              <a:rPr lang="en-US" altLang="en-US" sz="2000" b="1">
                <a:latin typeface="Times New Roman" panose="02020603050405020304" pitchFamily="18" charset="0"/>
                <a:cs typeface="Times New Roman" panose="02020603050405020304" pitchFamily="18" charset="0"/>
              </a:rPr>
              <a:t>individual components</a:t>
            </a:r>
            <a:r>
              <a:rPr lang="en-US" altLang="en-US" sz="2000">
                <a:latin typeface="Times New Roman" panose="02020603050405020304" pitchFamily="18" charset="0"/>
                <a:cs typeface="Times New Roman" panose="02020603050405020304" pitchFamily="18" charset="0"/>
              </a:rPr>
              <a:t>. </a:t>
            </a:r>
          </a:p>
        </p:txBody>
      </p:sp>
      <p:grpSp>
        <p:nvGrpSpPr>
          <p:cNvPr id="2" name="Group 11"/>
          <p:cNvGrpSpPr>
            <a:grpSpLocks/>
          </p:cNvGrpSpPr>
          <p:nvPr/>
        </p:nvGrpSpPr>
        <p:grpSpPr bwMode="auto">
          <a:xfrm>
            <a:off x="304800" y="4572000"/>
            <a:ext cx="8851900" cy="1978025"/>
            <a:chOff x="192" y="3050"/>
            <a:chExt cx="5576" cy="1246"/>
          </a:xfrm>
        </p:grpSpPr>
        <p:grpSp>
          <p:nvGrpSpPr>
            <p:cNvPr id="3" name="Group 9"/>
            <p:cNvGrpSpPr>
              <a:grpSpLocks/>
            </p:cNvGrpSpPr>
            <p:nvPr/>
          </p:nvGrpSpPr>
          <p:grpSpPr bwMode="auto">
            <a:xfrm>
              <a:off x="192" y="3050"/>
              <a:ext cx="5472" cy="1221"/>
              <a:chOff x="192" y="3050"/>
              <a:chExt cx="5472" cy="1221"/>
            </a:xfrm>
          </p:grpSpPr>
          <p:sp>
            <p:nvSpPr>
              <p:cNvPr id="3080" name="Text Box 7"/>
              <p:cNvSpPr txBox="1">
                <a:spLocks noChangeArrowheads="1"/>
              </p:cNvSpPr>
              <p:nvPr/>
            </p:nvSpPr>
            <p:spPr bwMode="auto">
              <a:xfrm>
                <a:off x="192" y="3050"/>
                <a:ext cx="3504"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a:latin typeface="Times New Roman" panose="02020603050405020304" pitchFamily="18" charset="0"/>
                    <a:cs typeface="Times New Roman" panose="02020603050405020304" pitchFamily="18" charset="0"/>
                  </a:rPr>
                  <a:t>We can use chromatography to separate the components of </a:t>
                </a:r>
                <a:r>
                  <a:rPr lang="en-US" altLang="en-US" sz="2000" b="1">
                    <a:latin typeface="Times New Roman" panose="02020603050405020304" pitchFamily="18" charset="0"/>
                    <a:cs typeface="Times New Roman" panose="02020603050405020304" pitchFamily="18" charset="0"/>
                  </a:rPr>
                  <a:t>inks</a:t>
                </a:r>
                <a:r>
                  <a:rPr lang="en-US" altLang="en-US" sz="2000">
                    <a:latin typeface="Times New Roman" panose="02020603050405020304" pitchFamily="18" charset="0"/>
                    <a:cs typeface="Times New Roman" panose="02020603050405020304" pitchFamily="18" charset="0"/>
                  </a:rPr>
                  <a:t> and </a:t>
                </a:r>
                <a:r>
                  <a:rPr lang="en-US" altLang="en-US" sz="2000" b="1">
                    <a:latin typeface="Times New Roman" panose="02020603050405020304" pitchFamily="18" charset="0"/>
                    <a:cs typeface="Times New Roman" panose="02020603050405020304" pitchFamily="18" charset="0"/>
                  </a:rPr>
                  <a:t>dyes</a:t>
                </a:r>
                <a:r>
                  <a:rPr lang="en-US" altLang="en-US" sz="2000">
                    <a:latin typeface="Times New Roman" panose="02020603050405020304" pitchFamily="18" charset="0"/>
                    <a:cs typeface="Times New Roman" panose="02020603050405020304" pitchFamily="18" charset="0"/>
                  </a:rPr>
                  <a:t>, such as those found in pens, markers, clothing, and even candy shells. Chromatography can also be used to separate the colored </a:t>
                </a:r>
                <a:r>
                  <a:rPr lang="en-US" altLang="en-US" sz="2000" b="1">
                    <a:latin typeface="Times New Roman" panose="02020603050405020304" pitchFamily="18" charset="0"/>
                    <a:cs typeface="Times New Roman" panose="02020603050405020304" pitchFamily="18" charset="0"/>
                  </a:rPr>
                  <a:t>pigments in plants </a:t>
                </a:r>
                <a:r>
                  <a:rPr lang="en-US" altLang="en-US" sz="2000">
                    <a:latin typeface="Times New Roman" panose="02020603050405020304" pitchFamily="18" charset="0"/>
                    <a:cs typeface="Times New Roman" panose="02020603050405020304" pitchFamily="18" charset="0"/>
                  </a:rPr>
                  <a:t>or used to determine the </a:t>
                </a:r>
                <a:r>
                  <a:rPr lang="en-US" altLang="en-US" sz="2000" b="1">
                    <a:latin typeface="Times New Roman" panose="02020603050405020304" pitchFamily="18" charset="0"/>
                    <a:cs typeface="Times New Roman" panose="02020603050405020304" pitchFamily="18" charset="0"/>
                  </a:rPr>
                  <a:t>chemical</a:t>
                </a: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composition</a:t>
                </a:r>
                <a:r>
                  <a:rPr lang="en-US" altLang="en-US" sz="2000">
                    <a:latin typeface="Times New Roman" panose="02020603050405020304" pitchFamily="18" charset="0"/>
                    <a:cs typeface="Times New Roman" panose="02020603050405020304" pitchFamily="18" charset="0"/>
                  </a:rPr>
                  <a:t> of many substances. </a:t>
                </a:r>
              </a:p>
            </p:txBody>
          </p:sp>
          <p:pic>
            <p:nvPicPr>
              <p:cNvPr id="308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3050"/>
                <a:ext cx="1680"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10"/>
            <p:cNvSpPr txBox="1">
              <a:spLocks noChangeArrowheads="1"/>
            </p:cNvSpPr>
            <p:nvPr/>
          </p:nvSpPr>
          <p:spPr bwMode="auto">
            <a:xfrm>
              <a:off x="3848" y="4142"/>
              <a:ext cx="19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000"/>
                <a:t>http://members.shaw.ca/vict/chemistry_test3.htm</a:t>
              </a:r>
            </a:p>
          </p:txBody>
        </p:sp>
      </p:grpSp>
    </p:spTree>
    <p:extLst>
      <p:ext uri="{BB962C8B-B14F-4D97-AF65-F5344CB8AC3E}">
        <p14:creationId xmlns:p14="http://schemas.microsoft.com/office/powerpoint/2010/main" val="71984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925</Words>
  <Application>Microsoft Office PowerPoint</Application>
  <PresentationFormat>On-screen Show (4:3)</PresentationFormat>
  <Paragraphs>106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Cooper Black</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chromatography?</vt:lpstr>
      <vt:lpstr>PowerPoint Presentation</vt:lpstr>
      <vt:lpstr>Mixtures &amp; Compounds</vt:lpstr>
      <vt:lpstr>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Laura Brasher</cp:lastModifiedBy>
  <cp:revision>39</cp:revision>
  <dcterms:created xsi:type="dcterms:W3CDTF">2010-07-06T03:32:00Z</dcterms:created>
  <dcterms:modified xsi:type="dcterms:W3CDTF">2017-04-28T15:18:43Z</dcterms:modified>
</cp:coreProperties>
</file>