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B6CB-76F9-48A2-B92C-D5FF435E22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BC6B-2525-40C4-B893-D570DEDF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Forensic Anthropology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760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If the elements do not "match", it could suggest more than one individual. </a:t>
            </a:r>
          </a:p>
          <a:p>
            <a:pPr lvl="0"/>
            <a:r>
              <a:rPr lang="en-US" dirty="0"/>
              <a:t>When the remains of two or more individuals are mixed together, this is called "comingling". </a:t>
            </a:r>
          </a:p>
          <a:p>
            <a:pPr lvl="0"/>
            <a:r>
              <a:rPr lang="en-US" dirty="0"/>
              <a:t>It is the anthropologist's job to address the comingling and determine which individuals are represented by which bones.  </a:t>
            </a:r>
          </a:p>
          <a:p>
            <a:r>
              <a:rPr lang="en-US" dirty="0"/>
              <a:t>This allows each body to be examined separately</a:t>
            </a:r>
          </a:p>
        </p:txBody>
      </p:sp>
      <p:pic>
        <p:nvPicPr>
          <p:cNvPr id="9218" name="Picture 2" descr="Image result for commingling skele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153945"/>
            <a:ext cx="29337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4"/>
            <a:ext cx="6423212" cy="6594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Establishing the number of individuals is very important, especially if the case involves a crime. </a:t>
            </a:r>
          </a:p>
          <a:p>
            <a:pPr lvl="0"/>
            <a:r>
              <a:rPr lang="en-US" dirty="0"/>
              <a:t>Multiple individuals may be killed together or separate victims may be dumped in the same place over a longer period of time. </a:t>
            </a:r>
          </a:p>
          <a:p>
            <a:pPr lvl="0"/>
            <a:r>
              <a:rPr lang="en-US" dirty="0"/>
              <a:t>Sometimes perpetrators may bury many victims together in a mass grave in an attempt to conceal their behavior.  </a:t>
            </a:r>
          </a:p>
          <a:p>
            <a:pPr lvl="0"/>
            <a:r>
              <a:rPr lang="en-US" dirty="0"/>
              <a:t>In all cases, it is very important to the understanding and resolution of the case that the anthropologist be as accurate as possible about how many victims were involved.</a:t>
            </a:r>
          </a:p>
          <a:p>
            <a:endParaRPr lang="en-US" dirty="0"/>
          </a:p>
        </p:txBody>
      </p:sp>
      <p:pic>
        <p:nvPicPr>
          <p:cNvPr id="10242" name="Picture 2" descr="Image result for commingling skele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2" y="2161577"/>
            <a:ext cx="505713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6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the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74572" cy="4940935"/>
          </a:xfrm>
        </p:spPr>
        <p:txBody>
          <a:bodyPr/>
          <a:lstStyle/>
          <a:p>
            <a:pPr lvl="0"/>
            <a:r>
              <a:rPr lang="en-US" dirty="0"/>
              <a:t>Anthropologists contribute to the identification of unknown individuals by developing a biological profile: age, sex, stature, and ancestry.  </a:t>
            </a:r>
          </a:p>
          <a:p>
            <a:pPr lvl="0"/>
            <a:r>
              <a:rPr lang="en-US" dirty="0"/>
              <a:t>In addition, the biological profile includes information that may be particular to that person and no one else, such as diseases or injuries which may impact the bone.</a:t>
            </a:r>
          </a:p>
        </p:txBody>
      </p:sp>
      <p:pic>
        <p:nvPicPr>
          <p:cNvPr id="11266" name="Picture 2" descr="Image result for biological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51" y="1700969"/>
            <a:ext cx="5433097" cy="40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1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The first step in developing a biological profile is to determine sex.  </a:t>
            </a:r>
          </a:p>
          <a:p>
            <a:pPr lvl="0"/>
            <a:r>
              <a:rPr lang="en-US" dirty="0"/>
              <a:t>Sex is the biological aspect of an individual, determined by genes, and expressed through primary (e.g. reproductive organs and hormones) and secondary (e.g. musculature, body hair, </a:t>
            </a:r>
            <a:r>
              <a:rPr lang="en-US" dirty="0" err="1"/>
              <a:t>etc</a:t>
            </a:r>
            <a:r>
              <a:rPr lang="en-US" dirty="0"/>
              <a:t>) sexual characteristics. </a:t>
            </a:r>
            <a:endParaRPr lang="en-US" dirty="0" smtClean="0"/>
          </a:p>
          <a:p>
            <a:r>
              <a:rPr lang="en-US" dirty="0" smtClean="0"/>
              <a:t>The hormonal and visual differences that make living males and females distinct also create physiological differences between their skeletons. 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30" y="2259106"/>
            <a:ext cx="4214532" cy="30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3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8"/>
            <a:ext cx="4745019" cy="65514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"sexual dimorphism" is most obvious in the pelvic bones and the skull. </a:t>
            </a:r>
          </a:p>
          <a:p>
            <a:pPr lvl="0"/>
            <a:r>
              <a:rPr lang="en-US" dirty="0"/>
              <a:t>All humans are adapted to walking on two legs, but females must also give birth to relatively large-headed babies. </a:t>
            </a:r>
          </a:p>
          <a:p>
            <a:pPr lvl="0"/>
            <a:r>
              <a:rPr lang="en-US" dirty="0"/>
              <a:t>These different pressures produce structural differences between males and females that can be used to tell them apart.</a:t>
            </a:r>
          </a:p>
          <a:p>
            <a:r>
              <a:rPr lang="en-US" dirty="0"/>
              <a:t>The skull also displays a degree of sexual dimorphism</a:t>
            </a:r>
          </a:p>
        </p:txBody>
      </p:sp>
      <p:pic>
        <p:nvPicPr>
          <p:cNvPr id="13314" name="Picture 2" descr="Image result for sexual dimorphism skeletal re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92" y="0"/>
            <a:ext cx="4855308" cy="66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4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"/>
            <a:ext cx="4777292" cy="602635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Overall, males tend to have larger skulls than females. </a:t>
            </a:r>
          </a:p>
          <a:p>
            <a:pPr lvl="0"/>
            <a:r>
              <a:rPr lang="en-US" dirty="0"/>
              <a:t>They also have, on average, greater muscle development and more rugged muscle attachments. </a:t>
            </a:r>
          </a:p>
          <a:p>
            <a:pPr lvl="0"/>
            <a:r>
              <a:rPr lang="en-US" dirty="0"/>
              <a:t>These differences in size and </a:t>
            </a:r>
            <a:r>
              <a:rPr lang="en-US" dirty="0" err="1"/>
              <a:t>robusticity</a:t>
            </a:r>
            <a:r>
              <a:rPr lang="en-US" dirty="0"/>
              <a:t> can help determine whether an individual is male or female.</a:t>
            </a:r>
          </a:p>
          <a:p>
            <a:pPr lvl="0"/>
            <a:r>
              <a:rPr lang="en-US" dirty="0"/>
              <a:t>Differences in size and </a:t>
            </a:r>
            <a:r>
              <a:rPr lang="en-US" dirty="0" err="1"/>
              <a:t>robusticity</a:t>
            </a:r>
            <a:r>
              <a:rPr lang="en-US" dirty="0"/>
              <a:t> may also be evident in other elements.  </a:t>
            </a:r>
          </a:p>
          <a:p>
            <a:endParaRPr lang="en-US" dirty="0"/>
          </a:p>
        </p:txBody>
      </p:sp>
      <p:pic>
        <p:nvPicPr>
          <p:cNvPr id="14338" name="Picture 2" descr="Image result for male vs female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24" y="1441526"/>
            <a:ext cx="6552600" cy="37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5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0624" cy="4351338"/>
          </a:xfrm>
        </p:spPr>
        <p:txBody>
          <a:bodyPr/>
          <a:lstStyle/>
          <a:p>
            <a:pPr lvl="0"/>
            <a:r>
              <a:rPr lang="en-US" dirty="0"/>
              <a:t>If the skull and pelvis are not available, measurements of other bones may help determine if an individual is male or female.  </a:t>
            </a:r>
          </a:p>
          <a:p>
            <a:r>
              <a:rPr lang="en-US" dirty="0"/>
              <a:t>However, investigators must be cautious, as there is considerable overlap between males and females</a:t>
            </a:r>
          </a:p>
        </p:txBody>
      </p:sp>
      <p:pic>
        <p:nvPicPr>
          <p:cNvPr id="15362" name="Picture 2" descr="Image result for male vs female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71" y="1825625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6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60633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Estimating a person's age at the time of death depends on two fundamental life processes: growth and decline. </a:t>
            </a:r>
          </a:p>
          <a:p>
            <a:pPr lvl="0"/>
            <a:r>
              <a:rPr lang="en-US" dirty="0"/>
              <a:t>Growth and developmental changes are based largely on the degree and location of bone growth and dental formation and eruption from the gums in immature individuals.</a:t>
            </a:r>
          </a:p>
          <a:p>
            <a:pPr lvl="0"/>
            <a:r>
              <a:rPr lang="en-US" dirty="0"/>
              <a:t>At birth, our "bones" are mostly soft cartilage. </a:t>
            </a:r>
          </a:p>
        </p:txBody>
      </p:sp>
      <p:pic>
        <p:nvPicPr>
          <p:cNvPr id="16386" name="Picture 2" descr="Image result for determining age of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283802"/>
            <a:ext cx="57721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6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5982148" cy="6176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As we grow, this cartilage is replaced by hard bone at different centers of growth. </a:t>
            </a:r>
          </a:p>
          <a:p>
            <a:pPr lvl="0"/>
            <a:r>
              <a:rPr lang="en-US" dirty="0"/>
              <a:t>There are over 300 centers of bone growth in infants which eventually fuse to form the 206 bones in the adult body. </a:t>
            </a:r>
          </a:p>
          <a:p>
            <a:pPr lvl="0"/>
            <a:r>
              <a:rPr lang="en-US" dirty="0"/>
              <a:t>Since the centers grow and fuse at known rates, anthropologists can use the pattern to estimate age in children and sub adults. </a:t>
            </a:r>
          </a:p>
          <a:p>
            <a:pPr lvl="0"/>
            <a:r>
              <a:rPr lang="en-US" dirty="0"/>
              <a:t>Similarly, teeth develop and erupt in a specific sequence at specific times during childhood and this timing can also be used to provide an accurate estimate of age in juveniles.</a:t>
            </a:r>
          </a:p>
          <a:p>
            <a:endParaRPr lang="en-US" dirty="0"/>
          </a:p>
        </p:txBody>
      </p:sp>
      <p:pic>
        <p:nvPicPr>
          <p:cNvPr id="17410" name="Picture 2" descr="Image result for child 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48" y="910366"/>
            <a:ext cx="3200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9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FORENSIC </a:t>
            </a:r>
            <a:r>
              <a:rPr lang="en-US" b="1" dirty="0"/>
              <a:t>ANTHROPOLOGY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8962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Forensic anthropology is the application of anthropology to criminal investigations. </a:t>
            </a:r>
          </a:p>
          <a:p>
            <a:pPr lvl="0"/>
            <a:r>
              <a:rPr lang="en-US" dirty="0"/>
              <a:t>It incorporates concepts and methods from biological anthropology (the study of the physical aspects of humanity).</a:t>
            </a:r>
          </a:p>
          <a:p>
            <a:pPr lvl="0"/>
            <a:r>
              <a:rPr lang="en-US" dirty="0"/>
              <a:t>Identifying unknown individuals is a key part of forensic anthropology. </a:t>
            </a:r>
          </a:p>
          <a:p>
            <a:pPr lvl="0"/>
            <a:r>
              <a:rPr lang="en-US" dirty="0"/>
              <a:t>Anthropologists assist in identifications primarily by constructing a biological profile. </a:t>
            </a:r>
          </a:p>
          <a:p>
            <a:endParaRPr lang="en-US" dirty="0"/>
          </a:p>
        </p:txBody>
      </p:sp>
      <p:pic>
        <p:nvPicPr>
          <p:cNvPr id="1026" name="Picture 2" descr="Image result for forensic anthrop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36" y="1289890"/>
            <a:ext cx="7230409" cy="54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6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This includes estimating age, sex, stature, and ancestry, as well as identifying specific characteristics, like diseases or injuries. </a:t>
            </a:r>
          </a:p>
          <a:p>
            <a:pPr lvl="0"/>
            <a:r>
              <a:rPr lang="en-US" dirty="0"/>
              <a:t>In addition to helping identify human remains, the anthropologist analyzes injuries that happened around the time of a person's death, which can help determine how a person died. </a:t>
            </a:r>
          </a:p>
          <a:p>
            <a:pPr lvl="0"/>
            <a:r>
              <a:rPr lang="en-US" dirty="0"/>
              <a:t>To do these things, an anthropologist begins by asking a series of important questions.</a:t>
            </a:r>
          </a:p>
          <a:p>
            <a:endParaRPr lang="en-US" dirty="0"/>
          </a:p>
        </p:txBody>
      </p:sp>
      <p:pic>
        <p:nvPicPr>
          <p:cNvPr id="2050" name="Picture 2" descr="Image result for forensic anthropology broken 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72" y="2417911"/>
            <a:ext cx="4057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7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it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3664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first thing the examining anthropologist must determine is whether or not the material is bone.  </a:t>
            </a:r>
          </a:p>
          <a:p>
            <a:pPr lvl="0"/>
            <a:r>
              <a:rPr lang="en-US" dirty="0"/>
              <a:t>A surprising number of other materials may be mistaken for bone on first glance, especially if they are covered with dirt or other substances. </a:t>
            </a:r>
          </a:p>
          <a:p>
            <a:pPr lvl="0"/>
            <a:r>
              <a:rPr lang="en-US" dirty="0"/>
              <a:t>Ceramic shards, plastic, wood fragments, rocks, small bits of concrete can all be mistaken for bones or bone fragments. </a:t>
            </a:r>
          </a:p>
          <a:p>
            <a:pPr lvl="0"/>
            <a:r>
              <a:rPr lang="en-US" dirty="0"/>
              <a:t>To ensure the material is bone, the anthropologist cleans the object and examines it closely, under magnification if necessary.</a:t>
            </a:r>
          </a:p>
        </p:txBody>
      </p:sp>
      <p:pic>
        <p:nvPicPr>
          <p:cNvPr id="3074" name="Picture 2" descr="Image result for bone microscope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6" y="2237592"/>
            <a:ext cx="5274473" cy="39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7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Is </a:t>
            </a:r>
            <a:r>
              <a:rPr lang="en-US" b="1" dirty="0"/>
              <a:t>it human?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1240" cy="49086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Once the anthropologist is sure that the material is bone, they must determine whether it came from a human or a non-human animal.  </a:t>
            </a:r>
          </a:p>
          <a:p>
            <a:pPr lvl="0"/>
            <a:r>
              <a:rPr lang="en-US" dirty="0"/>
              <a:t>All mammals share a generalized skeletal template, meaning they all have the same bones in roughly the same locations: a skull, spine (which ends in a tail), ribs (which support the internal organs), and four sets of limb bones.  </a:t>
            </a:r>
          </a:p>
          <a:p>
            <a:pPr lvl="0"/>
            <a:r>
              <a:rPr lang="en-US" dirty="0"/>
              <a:t>However, the shape of the bones and the way they relate to each other, differ between animals.  </a:t>
            </a:r>
          </a:p>
          <a:p>
            <a:pPr lvl="0"/>
            <a:r>
              <a:rPr lang="en-US" dirty="0"/>
              <a:t>By examining the size, shape, and structure of a bone, an anthropologist can determine if it is human. </a:t>
            </a:r>
          </a:p>
          <a:p>
            <a:endParaRPr lang="en-US" dirty="0"/>
          </a:p>
        </p:txBody>
      </p:sp>
      <p:pic>
        <p:nvPicPr>
          <p:cNvPr id="4098" name="Picture 2" descr="Image result for human vs animal 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38" y="2348304"/>
            <a:ext cx="4762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1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</a:t>
            </a:r>
            <a:r>
              <a:rPr lang="en-US" b="1" dirty="0"/>
              <a:t>bones are present?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1381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Once a case involves human bone, the investigator must identify which bones (or "elements") are present and which are absent.  </a:t>
            </a:r>
          </a:p>
          <a:p>
            <a:pPr lvl="0"/>
            <a:r>
              <a:rPr lang="en-US" dirty="0"/>
              <a:t>Most anthropologists start this process by placing the elements out on a table as they would be organized in a living person, known as the "anatomical position". </a:t>
            </a:r>
          </a:p>
          <a:p>
            <a:endParaRPr lang="en-US" dirty="0"/>
          </a:p>
        </p:txBody>
      </p:sp>
      <p:pic>
        <p:nvPicPr>
          <p:cNvPr id="5122" name="Picture 2" descr="Image result for forensic anthr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24647"/>
            <a:ext cx="67818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580"/>
            <a:ext cx="5541085" cy="63954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This serves several purposes. </a:t>
            </a:r>
          </a:p>
          <a:p>
            <a:pPr lvl="0"/>
            <a:r>
              <a:rPr lang="en-US" dirty="0"/>
              <a:t>First, it creates an informal visual inventory that allows any missing elements to be identified quickly.</a:t>
            </a:r>
          </a:p>
          <a:p>
            <a:pPr lvl="0"/>
            <a:r>
              <a:rPr lang="en-US" dirty="0"/>
              <a:t>Also, it allows the analyst to work systematically through the entire skeleton, performing a detailed inventory and examining each bone for trauma, pathology, or life history traits.  </a:t>
            </a:r>
          </a:p>
          <a:p>
            <a:pPr lvl="0"/>
            <a:r>
              <a:rPr lang="en-US" dirty="0"/>
              <a:t>Lastly, after examining each bone, the analyst can consider the skeleton as a whole, and look for inconsistencies among elements or patterning of trauma across multiple elements.</a:t>
            </a:r>
          </a:p>
          <a:p>
            <a:endParaRPr lang="en-US" dirty="0"/>
          </a:p>
        </p:txBody>
      </p:sp>
      <p:pic>
        <p:nvPicPr>
          <p:cNvPr id="6146" name="Picture 2" descr="Image result for forensic anthr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9626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7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064"/>
            <a:ext cx="7036398" cy="61318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At a recovery site, skeletal inventories are important because they allow searchers and scene responders to know what they might be looking for that they have not already recovered. </a:t>
            </a:r>
          </a:p>
          <a:p>
            <a:pPr lvl="0"/>
            <a:r>
              <a:rPr lang="en-US" dirty="0"/>
              <a:t>This ensures they make as full a recovery as possible.  </a:t>
            </a:r>
          </a:p>
          <a:p>
            <a:pPr lvl="0"/>
            <a:r>
              <a:rPr lang="en-US" dirty="0"/>
              <a:t>Inventories are also important from a </a:t>
            </a:r>
            <a:r>
              <a:rPr lang="en-US" dirty="0" err="1"/>
              <a:t>criminalistic</a:t>
            </a:r>
            <a:r>
              <a:rPr lang="en-US" dirty="0"/>
              <a:t> perspective for establishing what elements are or are not, present.  </a:t>
            </a:r>
          </a:p>
          <a:p>
            <a:pPr lvl="0"/>
            <a:r>
              <a:rPr lang="en-US" dirty="0"/>
              <a:t>The absence of certain elements can provide a great deal of information regarding </a:t>
            </a:r>
            <a:r>
              <a:rPr lang="en-US" dirty="0" err="1"/>
              <a:t>perimortem</a:t>
            </a:r>
            <a:r>
              <a:rPr lang="en-US" dirty="0"/>
              <a:t> events, and perpetrator behavior.</a:t>
            </a:r>
          </a:p>
          <a:p>
            <a:endParaRPr lang="en-US" dirty="0"/>
          </a:p>
        </p:txBody>
      </p:sp>
      <p:pic>
        <p:nvPicPr>
          <p:cNvPr id="7170" name="Picture 2" descr="Image result for forensic anthr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98" y="299497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8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many people are represented?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9720" cy="4351338"/>
          </a:xfrm>
        </p:spPr>
        <p:txBody>
          <a:bodyPr/>
          <a:lstStyle/>
          <a:p>
            <a:pPr lvl="0"/>
            <a:r>
              <a:rPr lang="en-US" dirty="0"/>
              <a:t>In addition to establishing which elements are present, anthropologists must determine the number of individuals involved. </a:t>
            </a:r>
          </a:p>
          <a:p>
            <a:pPr lvl="0"/>
            <a:r>
              <a:rPr lang="en-US" dirty="0"/>
              <a:t>To do this, they look for duplicate elements - for example, two right femora (thigh bones).  </a:t>
            </a:r>
          </a:p>
          <a:p>
            <a:pPr lvl="0"/>
            <a:r>
              <a:rPr lang="en-US" dirty="0"/>
              <a:t>Investigators also consider the condition and size of the bones. </a:t>
            </a:r>
          </a:p>
          <a:p>
            <a:endParaRPr lang="en-US" dirty="0"/>
          </a:p>
        </p:txBody>
      </p:sp>
      <p:pic>
        <p:nvPicPr>
          <p:cNvPr id="8194" name="Picture 2" descr="Image result for commingling skele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70" y="1914861"/>
            <a:ext cx="5937830" cy="39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1208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Forensic Anthropology</vt:lpstr>
      <vt:lpstr> FORENSIC ANTHROPOLOGY </vt:lpstr>
      <vt:lpstr>PowerPoint Presentation</vt:lpstr>
      <vt:lpstr>Is it bone?</vt:lpstr>
      <vt:lpstr> Is it human? </vt:lpstr>
      <vt:lpstr> What bones are present? </vt:lpstr>
      <vt:lpstr>PowerPoint Presentation</vt:lpstr>
      <vt:lpstr>PowerPoint Presentation</vt:lpstr>
      <vt:lpstr>How many people are represented?</vt:lpstr>
      <vt:lpstr>PowerPoint Presentation</vt:lpstr>
      <vt:lpstr>PowerPoint Presentation</vt:lpstr>
      <vt:lpstr>Who is the individual</vt:lpstr>
      <vt:lpstr> Sex </vt:lpstr>
      <vt:lpstr>PowerPoint Presentation</vt:lpstr>
      <vt:lpstr>PowerPoint Presentation</vt:lpstr>
      <vt:lpstr>PowerPoint Presentation</vt:lpstr>
      <vt:lpstr>Age</vt:lpstr>
      <vt:lpstr>PowerPoint Presentation</vt:lpstr>
    </vt:vector>
  </TitlesOfParts>
  <Company>Valley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Anthropology</dc:title>
  <dc:creator>Laura Brasher</dc:creator>
  <cp:lastModifiedBy>Laura Brasher</cp:lastModifiedBy>
  <cp:revision>6</cp:revision>
  <dcterms:created xsi:type="dcterms:W3CDTF">2017-05-11T14:50:00Z</dcterms:created>
  <dcterms:modified xsi:type="dcterms:W3CDTF">2017-05-11T18:01:48Z</dcterms:modified>
</cp:coreProperties>
</file>