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F4EBAA-FE85-4BBA-B84A-BD1BE5DBB0B3}"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2534-5357-425D-9E22-5AB85C798DFF}" type="slidenum">
              <a:rPr lang="en-US" smtClean="0"/>
              <a:t>‹#›</a:t>
            </a:fld>
            <a:endParaRPr lang="en-US"/>
          </a:p>
        </p:txBody>
      </p:sp>
    </p:spTree>
    <p:extLst>
      <p:ext uri="{BB962C8B-B14F-4D97-AF65-F5344CB8AC3E}">
        <p14:creationId xmlns:p14="http://schemas.microsoft.com/office/powerpoint/2010/main" val="122889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4EBAA-FE85-4BBA-B84A-BD1BE5DBB0B3}"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2534-5357-425D-9E22-5AB85C798DFF}" type="slidenum">
              <a:rPr lang="en-US" smtClean="0"/>
              <a:t>‹#›</a:t>
            </a:fld>
            <a:endParaRPr lang="en-US"/>
          </a:p>
        </p:txBody>
      </p:sp>
    </p:spTree>
    <p:extLst>
      <p:ext uri="{BB962C8B-B14F-4D97-AF65-F5344CB8AC3E}">
        <p14:creationId xmlns:p14="http://schemas.microsoft.com/office/powerpoint/2010/main" val="67409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4EBAA-FE85-4BBA-B84A-BD1BE5DBB0B3}"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2534-5357-425D-9E22-5AB85C798DFF}" type="slidenum">
              <a:rPr lang="en-US" smtClean="0"/>
              <a:t>‹#›</a:t>
            </a:fld>
            <a:endParaRPr lang="en-US"/>
          </a:p>
        </p:txBody>
      </p:sp>
    </p:spTree>
    <p:extLst>
      <p:ext uri="{BB962C8B-B14F-4D97-AF65-F5344CB8AC3E}">
        <p14:creationId xmlns:p14="http://schemas.microsoft.com/office/powerpoint/2010/main" val="278366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4EBAA-FE85-4BBA-B84A-BD1BE5DBB0B3}"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2534-5357-425D-9E22-5AB85C798DFF}" type="slidenum">
              <a:rPr lang="en-US" smtClean="0"/>
              <a:t>‹#›</a:t>
            </a:fld>
            <a:endParaRPr lang="en-US"/>
          </a:p>
        </p:txBody>
      </p:sp>
    </p:spTree>
    <p:extLst>
      <p:ext uri="{BB962C8B-B14F-4D97-AF65-F5344CB8AC3E}">
        <p14:creationId xmlns:p14="http://schemas.microsoft.com/office/powerpoint/2010/main" val="205686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F4EBAA-FE85-4BBA-B84A-BD1BE5DBB0B3}"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62534-5357-425D-9E22-5AB85C798DFF}" type="slidenum">
              <a:rPr lang="en-US" smtClean="0"/>
              <a:t>‹#›</a:t>
            </a:fld>
            <a:endParaRPr lang="en-US"/>
          </a:p>
        </p:txBody>
      </p:sp>
    </p:spTree>
    <p:extLst>
      <p:ext uri="{BB962C8B-B14F-4D97-AF65-F5344CB8AC3E}">
        <p14:creationId xmlns:p14="http://schemas.microsoft.com/office/powerpoint/2010/main" val="2894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F4EBAA-FE85-4BBA-B84A-BD1BE5DBB0B3}"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62534-5357-425D-9E22-5AB85C798DFF}" type="slidenum">
              <a:rPr lang="en-US" smtClean="0"/>
              <a:t>‹#›</a:t>
            </a:fld>
            <a:endParaRPr lang="en-US"/>
          </a:p>
        </p:txBody>
      </p:sp>
    </p:spTree>
    <p:extLst>
      <p:ext uri="{BB962C8B-B14F-4D97-AF65-F5344CB8AC3E}">
        <p14:creationId xmlns:p14="http://schemas.microsoft.com/office/powerpoint/2010/main" val="398784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F4EBAA-FE85-4BBA-B84A-BD1BE5DBB0B3}"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62534-5357-425D-9E22-5AB85C798DFF}" type="slidenum">
              <a:rPr lang="en-US" smtClean="0"/>
              <a:t>‹#›</a:t>
            </a:fld>
            <a:endParaRPr lang="en-US"/>
          </a:p>
        </p:txBody>
      </p:sp>
    </p:spTree>
    <p:extLst>
      <p:ext uri="{BB962C8B-B14F-4D97-AF65-F5344CB8AC3E}">
        <p14:creationId xmlns:p14="http://schemas.microsoft.com/office/powerpoint/2010/main" val="133245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F4EBAA-FE85-4BBA-B84A-BD1BE5DBB0B3}"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62534-5357-425D-9E22-5AB85C798DFF}" type="slidenum">
              <a:rPr lang="en-US" smtClean="0"/>
              <a:t>‹#›</a:t>
            </a:fld>
            <a:endParaRPr lang="en-US"/>
          </a:p>
        </p:txBody>
      </p:sp>
    </p:spTree>
    <p:extLst>
      <p:ext uri="{BB962C8B-B14F-4D97-AF65-F5344CB8AC3E}">
        <p14:creationId xmlns:p14="http://schemas.microsoft.com/office/powerpoint/2010/main" val="110022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4EBAA-FE85-4BBA-B84A-BD1BE5DBB0B3}"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62534-5357-425D-9E22-5AB85C798DFF}" type="slidenum">
              <a:rPr lang="en-US" smtClean="0"/>
              <a:t>‹#›</a:t>
            </a:fld>
            <a:endParaRPr lang="en-US"/>
          </a:p>
        </p:txBody>
      </p:sp>
    </p:spTree>
    <p:extLst>
      <p:ext uri="{BB962C8B-B14F-4D97-AF65-F5344CB8AC3E}">
        <p14:creationId xmlns:p14="http://schemas.microsoft.com/office/powerpoint/2010/main" val="407409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F4EBAA-FE85-4BBA-B84A-BD1BE5DBB0B3}"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62534-5357-425D-9E22-5AB85C798DFF}" type="slidenum">
              <a:rPr lang="en-US" smtClean="0"/>
              <a:t>‹#›</a:t>
            </a:fld>
            <a:endParaRPr lang="en-US"/>
          </a:p>
        </p:txBody>
      </p:sp>
    </p:spTree>
    <p:extLst>
      <p:ext uri="{BB962C8B-B14F-4D97-AF65-F5344CB8AC3E}">
        <p14:creationId xmlns:p14="http://schemas.microsoft.com/office/powerpoint/2010/main" val="374383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F4EBAA-FE85-4BBA-B84A-BD1BE5DBB0B3}"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62534-5357-425D-9E22-5AB85C798DFF}" type="slidenum">
              <a:rPr lang="en-US" smtClean="0"/>
              <a:t>‹#›</a:t>
            </a:fld>
            <a:endParaRPr lang="en-US"/>
          </a:p>
        </p:txBody>
      </p:sp>
    </p:spTree>
    <p:extLst>
      <p:ext uri="{BB962C8B-B14F-4D97-AF65-F5344CB8AC3E}">
        <p14:creationId xmlns:p14="http://schemas.microsoft.com/office/powerpoint/2010/main" val="247991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4EBAA-FE85-4BBA-B84A-BD1BE5DBB0B3}" type="datetimeFigureOut">
              <a:rPr lang="en-US" smtClean="0"/>
              <a:t>4/7/2017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62534-5357-425D-9E22-5AB85C798DFF}" type="slidenum">
              <a:rPr lang="en-US" smtClean="0"/>
              <a:t>‹#›</a:t>
            </a:fld>
            <a:endParaRPr lang="en-US"/>
          </a:p>
        </p:txBody>
      </p:sp>
    </p:spTree>
    <p:extLst>
      <p:ext uri="{BB962C8B-B14F-4D97-AF65-F5344CB8AC3E}">
        <p14:creationId xmlns:p14="http://schemas.microsoft.com/office/powerpoint/2010/main" val="501521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Hair and Fiber Evidence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620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5745480" cy="4351338"/>
          </a:xfrm>
        </p:spPr>
        <p:txBody>
          <a:bodyPr/>
          <a:lstStyle/>
          <a:p>
            <a:pPr lvl="0"/>
            <a:r>
              <a:rPr lang="en-US" dirty="0"/>
              <a:t>This becomes very important when there is a possibility of fiber transfer between a suspect and a victim during the commission of a crime.</a:t>
            </a:r>
          </a:p>
          <a:p>
            <a:pPr lvl="0"/>
            <a:r>
              <a:rPr lang="en-US" dirty="0"/>
              <a:t>Matching unique fibers on the clothing of a victim to fibers on a suspect’s clothing can be very helpful to an investigation.</a:t>
            </a:r>
          </a:p>
          <a:p>
            <a:endParaRPr lang="en-US" dirty="0"/>
          </a:p>
        </p:txBody>
      </p:sp>
      <p:pic>
        <p:nvPicPr>
          <p:cNvPr id="9218" name="Picture 2" descr="Image result for fiber ev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740" y="2227598"/>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266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5067748" cy="4351338"/>
          </a:xfrm>
        </p:spPr>
        <p:txBody>
          <a:bodyPr>
            <a:normAutofit lnSpcReduction="10000"/>
          </a:bodyPr>
          <a:lstStyle/>
          <a:p>
            <a:pPr lvl="0"/>
            <a:r>
              <a:rPr lang="en-US" dirty="0"/>
              <a:t>Whereas the matching of common fibers such as white cotton or blue denim fibers would be less helpful.</a:t>
            </a:r>
          </a:p>
          <a:p>
            <a:pPr lvl="0"/>
            <a:r>
              <a:rPr lang="en-US" dirty="0"/>
              <a:t>The discovery of cross transfers and multiple fiber transfers between the suspect’s clothing and the victim’s clothing dramatically increases the likelihood that these two individuals had physical contact.</a:t>
            </a:r>
          </a:p>
          <a:p>
            <a:endParaRPr lang="en-US" dirty="0"/>
          </a:p>
        </p:txBody>
      </p:sp>
      <p:pic>
        <p:nvPicPr>
          <p:cNvPr id="10246" name="Picture 6" descr="Image result for fiber ev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977" y="1958527"/>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6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Natural Fibers</a:t>
            </a:r>
            <a:endParaRPr lang="en-US" dirty="0"/>
          </a:p>
        </p:txBody>
      </p:sp>
      <p:sp>
        <p:nvSpPr>
          <p:cNvPr id="3" name="Content Placeholder 2"/>
          <p:cNvSpPr>
            <a:spLocks noGrp="1"/>
          </p:cNvSpPr>
          <p:nvPr>
            <p:ph idx="1"/>
          </p:nvPr>
        </p:nvSpPr>
        <p:spPr>
          <a:xfrm>
            <a:off x="838200" y="1825625"/>
            <a:ext cx="5680934" cy="4351338"/>
          </a:xfrm>
        </p:spPr>
        <p:txBody>
          <a:bodyPr>
            <a:normAutofit lnSpcReduction="10000"/>
          </a:bodyPr>
          <a:lstStyle/>
          <a:p>
            <a:pPr lvl="0"/>
            <a:r>
              <a:rPr lang="en-US" dirty="0"/>
              <a:t>Many different natural fibers that come from plants and animals are used in the production of fabric.</a:t>
            </a:r>
          </a:p>
          <a:p>
            <a:pPr lvl="0"/>
            <a:r>
              <a:rPr lang="en-US" dirty="0"/>
              <a:t>Cotton fibers are the plant fibers most commonly used in textile materials.</a:t>
            </a:r>
          </a:p>
          <a:p>
            <a:pPr lvl="0"/>
            <a:r>
              <a:rPr lang="en-US" dirty="0"/>
              <a:t>The animal fiber most frequently used in the production of textile materials is wool, and the most common wool fibers originate from sheep.</a:t>
            </a:r>
          </a:p>
          <a:p>
            <a:endParaRPr lang="en-US" dirty="0"/>
          </a:p>
        </p:txBody>
      </p:sp>
      <p:pic>
        <p:nvPicPr>
          <p:cNvPr id="11266" name="Picture 2" descr="Image result for cotton fibers microsco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0661" y="1990165"/>
            <a:ext cx="5215242" cy="391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9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Fibers</a:t>
            </a:r>
            <a:endParaRPr lang="en-US" dirty="0"/>
          </a:p>
        </p:txBody>
      </p:sp>
      <p:sp>
        <p:nvSpPr>
          <p:cNvPr id="3" name="Content Placeholder 2"/>
          <p:cNvSpPr>
            <a:spLocks noGrp="1"/>
          </p:cNvSpPr>
          <p:nvPr>
            <p:ph idx="1"/>
          </p:nvPr>
        </p:nvSpPr>
        <p:spPr>
          <a:xfrm>
            <a:off x="838200" y="1825625"/>
            <a:ext cx="4701988" cy="4351338"/>
          </a:xfrm>
        </p:spPr>
        <p:txBody>
          <a:bodyPr/>
          <a:lstStyle/>
          <a:p>
            <a:pPr lvl="0"/>
            <a:r>
              <a:rPr lang="en-US" dirty="0"/>
              <a:t>More than half of all fibers used in the production of textile materials are synthetic or man-made. </a:t>
            </a:r>
          </a:p>
          <a:p>
            <a:pPr lvl="0"/>
            <a:r>
              <a:rPr lang="en-US" dirty="0"/>
              <a:t>Nylon, rayon and polyester are all examples of synthetic fibers.</a:t>
            </a:r>
          </a:p>
          <a:p>
            <a:endParaRPr lang="en-US" dirty="0"/>
          </a:p>
        </p:txBody>
      </p:sp>
      <p:pic>
        <p:nvPicPr>
          <p:cNvPr id="1229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820" y="839096"/>
            <a:ext cx="6407804" cy="508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83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Biology of Hair</a:t>
            </a:r>
            <a:r>
              <a:rPr lang="en-US" dirty="0"/>
              <a:t/>
            </a:r>
            <a:br>
              <a:rPr lang="en-US" dirty="0"/>
            </a:br>
            <a:endParaRPr lang="en-US" dirty="0"/>
          </a:p>
        </p:txBody>
      </p:sp>
      <p:sp>
        <p:nvSpPr>
          <p:cNvPr id="3" name="Content Placeholder 2"/>
          <p:cNvSpPr>
            <a:spLocks noGrp="1"/>
          </p:cNvSpPr>
          <p:nvPr>
            <p:ph idx="1"/>
          </p:nvPr>
        </p:nvSpPr>
        <p:spPr>
          <a:xfrm>
            <a:off x="838200" y="1825625"/>
            <a:ext cx="6229574" cy="4351338"/>
          </a:xfrm>
        </p:spPr>
        <p:txBody>
          <a:bodyPr/>
          <a:lstStyle/>
          <a:p>
            <a:pPr lvl="0"/>
            <a:r>
              <a:rPr lang="en-US" dirty="0"/>
              <a:t>Hair is composed of the protein keratin, which is also the primary component of finger and toe nails.</a:t>
            </a:r>
          </a:p>
          <a:p>
            <a:pPr lvl="0"/>
            <a:r>
              <a:rPr lang="en-US" dirty="0"/>
              <a:t>Hair is produced from a structure called the hair follicle.</a:t>
            </a:r>
          </a:p>
          <a:p>
            <a:pPr lvl="0"/>
            <a:r>
              <a:rPr lang="en-US" dirty="0"/>
              <a:t>Humans develop hair follicles during fetal development, and no new follicles are produced after birth.</a:t>
            </a:r>
          </a:p>
          <a:p>
            <a:endParaRPr lang="en-US" dirty="0"/>
          </a:p>
        </p:txBody>
      </p:sp>
      <p:pic>
        <p:nvPicPr>
          <p:cNvPr id="1026" name="Picture 2" descr="Image result for hair foll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594" y="2178423"/>
            <a:ext cx="4381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42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5670176" cy="4351338"/>
          </a:xfrm>
        </p:spPr>
        <p:txBody>
          <a:bodyPr>
            <a:normAutofit lnSpcReduction="10000"/>
          </a:bodyPr>
          <a:lstStyle/>
          <a:p>
            <a:pPr lvl="0"/>
            <a:r>
              <a:rPr lang="en-US" dirty="0"/>
              <a:t>Hair color is mostly the result of pigments, which are chemical compounds that reflect certain wavelength of visible light.</a:t>
            </a:r>
          </a:p>
          <a:p>
            <a:pPr lvl="0"/>
            <a:r>
              <a:rPr lang="en-US" dirty="0"/>
              <a:t>Hair shape (round or oval) and texture (curly or straight) is influenced heavily by genes.</a:t>
            </a:r>
          </a:p>
          <a:p>
            <a:pPr lvl="0"/>
            <a:r>
              <a:rPr lang="en-US" dirty="0"/>
              <a:t>The physical appearance of hair can be affected by nutritional status and intentional alteration (heat curling, perms, straightening, etc.).</a:t>
            </a:r>
          </a:p>
          <a:p>
            <a:endParaRPr lang="en-US" dirty="0"/>
          </a:p>
        </p:txBody>
      </p:sp>
      <p:pic>
        <p:nvPicPr>
          <p:cNvPr id="2050" name="Picture 2" descr="Image result for hair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43931"/>
            <a:ext cx="5410200" cy="3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04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4981687" cy="4351338"/>
          </a:xfrm>
        </p:spPr>
        <p:txBody>
          <a:bodyPr/>
          <a:lstStyle/>
          <a:p>
            <a:pPr lvl="0"/>
            <a:r>
              <a:rPr lang="en-US" dirty="0"/>
              <a:t>In order to test hair evidence for nuclear DNA, the root must be present.</a:t>
            </a:r>
          </a:p>
          <a:p>
            <a:pPr lvl="0"/>
            <a:r>
              <a:rPr lang="en-US" dirty="0"/>
              <a:t>Hair may also be tested using mitochondrial DNA whether or not the root is present.</a:t>
            </a:r>
          </a:p>
          <a:p>
            <a:endParaRPr lang="en-US" dirty="0"/>
          </a:p>
        </p:txBody>
      </p:sp>
      <p:pic>
        <p:nvPicPr>
          <p:cNvPr id="3074" name="Picture 2" descr="Image result for hair r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224" y="2055737"/>
            <a:ext cx="5412030" cy="423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36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Hair Structure</a:t>
            </a:r>
            <a:endParaRPr lang="en-US" dirty="0"/>
          </a:p>
        </p:txBody>
      </p:sp>
      <p:sp>
        <p:nvSpPr>
          <p:cNvPr id="3" name="Content Placeholder 2"/>
          <p:cNvSpPr>
            <a:spLocks noGrp="1"/>
          </p:cNvSpPr>
          <p:nvPr>
            <p:ph idx="1"/>
          </p:nvPr>
        </p:nvSpPr>
        <p:spPr>
          <a:xfrm>
            <a:off x="838200" y="1825625"/>
            <a:ext cx="6713668" cy="4351338"/>
          </a:xfrm>
        </p:spPr>
        <p:txBody>
          <a:bodyPr>
            <a:normAutofit lnSpcReduction="10000"/>
          </a:bodyPr>
          <a:lstStyle/>
          <a:p>
            <a:pPr lvl="0"/>
            <a:r>
              <a:rPr lang="en-US" dirty="0"/>
              <a:t>Hair is composed of three principal parts:</a:t>
            </a:r>
          </a:p>
          <a:p>
            <a:pPr lvl="0"/>
            <a:r>
              <a:rPr lang="en-US" dirty="0"/>
              <a:t>Cuticle-outer coating composed of overlapping scales.</a:t>
            </a:r>
          </a:p>
          <a:p>
            <a:pPr lvl="0"/>
            <a:r>
              <a:rPr lang="en-US" dirty="0"/>
              <a:t>Medulla-central core (may be absent)</a:t>
            </a:r>
          </a:p>
          <a:p>
            <a:pPr lvl="0"/>
            <a:r>
              <a:rPr lang="en-US" dirty="0"/>
              <a:t>Cortex-protein-rich structure around the medullas that contains pigment.</a:t>
            </a:r>
          </a:p>
          <a:p>
            <a:pPr lvl="0"/>
            <a:r>
              <a:rPr lang="en-US" dirty="0"/>
              <a:t>The structure of hair has been compared to that of a pencil with the medulla being the lead, the cortex being the wood and the cuticle being the paint on the outside.</a:t>
            </a:r>
          </a:p>
        </p:txBody>
      </p:sp>
      <p:pic>
        <p:nvPicPr>
          <p:cNvPr id="4098" name="Picture 2" descr="Image result for hair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868" y="2620563"/>
            <a:ext cx="4459306" cy="247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7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Cuticle</a:t>
            </a:r>
            <a:endParaRPr lang="en-US" dirty="0"/>
          </a:p>
        </p:txBody>
      </p:sp>
      <p:sp>
        <p:nvSpPr>
          <p:cNvPr id="3" name="Content Placeholder 2"/>
          <p:cNvSpPr>
            <a:spLocks noGrp="1"/>
          </p:cNvSpPr>
          <p:nvPr>
            <p:ph idx="1"/>
          </p:nvPr>
        </p:nvSpPr>
        <p:spPr>
          <a:xfrm>
            <a:off x="838200" y="1825625"/>
            <a:ext cx="8155193" cy="4351338"/>
          </a:xfrm>
        </p:spPr>
        <p:txBody>
          <a:bodyPr>
            <a:normAutofit/>
          </a:bodyPr>
          <a:lstStyle/>
          <a:p>
            <a:pPr lvl="0"/>
            <a:r>
              <a:rPr lang="en-US" dirty="0"/>
              <a:t>The cuticle varies in:</a:t>
            </a:r>
          </a:p>
          <a:p>
            <a:pPr lvl="0"/>
            <a:r>
              <a:rPr lang="en-US" dirty="0"/>
              <a:t>Its scales-how many there are per centimeter, how much they overlap, their overall shape, and how much they protrude from the surface.</a:t>
            </a:r>
          </a:p>
          <a:p>
            <a:pPr lvl="0"/>
            <a:r>
              <a:rPr lang="en-US" dirty="0"/>
              <a:t>Its thickness</a:t>
            </a:r>
          </a:p>
          <a:p>
            <a:pPr lvl="0"/>
            <a:r>
              <a:rPr lang="en-US" dirty="0"/>
              <a:t>Whether or not it contains pigment.</a:t>
            </a:r>
          </a:p>
          <a:p>
            <a:pPr lvl="0"/>
            <a:r>
              <a:rPr lang="en-US" dirty="0"/>
              <a:t>Characteristics of the cuticle may be important in distinguishing between hairs of different species but not useful in distinguishing between different people.</a:t>
            </a:r>
          </a:p>
          <a:p>
            <a:endParaRPr lang="en-US" dirty="0"/>
          </a:p>
        </p:txBody>
      </p:sp>
      <p:pic>
        <p:nvPicPr>
          <p:cNvPr id="5122" name="Picture 2" descr="Image result for hair cuti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050" y="1647657"/>
            <a:ext cx="302895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09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Cortex</a:t>
            </a:r>
            <a:endParaRPr lang="en-US" dirty="0"/>
          </a:p>
        </p:txBody>
      </p:sp>
      <p:sp>
        <p:nvSpPr>
          <p:cNvPr id="3" name="Content Placeholder 2"/>
          <p:cNvSpPr>
            <a:spLocks noGrp="1"/>
          </p:cNvSpPr>
          <p:nvPr>
            <p:ph idx="1"/>
          </p:nvPr>
        </p:nvSpPr>
        <p:spPr>
          <a:xfrm>
            <a:off x="838200" y="1825625"/>
            <a:ext cx="5132294" cy="4351338"/>
          </a:xfrm>
        </p:spPr>
        <p:txBody>
          <a:bodyPr/>
          <a:lstStyle/>
          <a:p>
            <a:pPr lvl="0"/>
            <a:r>
              <a:rPr lang="en-US" dirty="0"/>
              <a:t>The cortex varies in:</a:t>
            </a:r>
          </a:p>
          <a:p>
            <a:pPr lvl="0"/>
            <a:r>
              <a:rPr lang="en-US" dirty="0"/>
              <a:t>Thickness, texture and color.</a:t>
            </a:r>
          </a:p>
          <a:p>
            <a:pPr lvl="0"/>
            <a:r>
              <a:rPr lang="en-US" dirty="0"/>
              <a:t>Distribution of the cortex is perhaps the most important component in determining from which individual a human hair may have come.</a:t>
            </a:r>
          </a:p>
          <a:p>
            <a:pPr lvl="0"/>
            <a:r>
              <a:rPr lang="en-US" dirty="0"/>
              <a:t>Microscopic examination can also reveal the condition and shape of the root and tip.</a:t>
            </a:r>
          </a:p>
          <a:p>
            <a:endParaRPr lang="en-US" dirty="0"/>
          </a:p>
        </p:txBody>
      </p:sp>
      <p:pic>
        <p:nvPicPr>
          <p:cNvPr id="6148" name="Picture 4" descr="Image result for hair cort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494" y="1588994"/>
            <a:ext cx="6081747" cy="431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02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Medulla</a:t>
            </a:r>
            <a:endParaRPr lang="en-US" dirty="0"/>
          </a:p>
        </p:txBody>
      </p:sp>
      <p:sp>
        <p:nvSpPr>
          <p:cNvPr id="3" name="Content Placeholder 2"/>
          <p:cNvSpPr>
            <a:spLocks noGrp="1"/>
          </p:cNvSpPr>
          <p:nvPr>
            <p:ph idx="1"/>
          </p:nvPr>
        </p:nvSpPr>
        <p:spPr>
          <a:xfrm>
            <a:off x="838200" y="1825625"/>
            <a:ext cx="7197762" cy="4351338"/>
          </a:xfrm>
        </p:spPr>
        <p:txBody>
          <a:bodyPr/>
          <a:lstStyle/>
          <a:p>
            <a:pPr lvl="0"/>
            <a:r>
              <a:rPr lang="en-US" dirty="0"/>
              <a:t>The medulla may vary in:</a:t>
            </a:r>
          </a:p>
          <a:p>
            <a:pPr lvl="0"/>
            <a:r>
              <a:rPr lang="en-US" dirty="0"/>
              <a:t>Thickness, continuity (one continuous structure or broken into pieces) and opacity (how much light is able to pass through it).</a:t>
            </a:r>
          </a:p>
          <a:p>
            <a:pPr lvl="0"/>
            <a:r>
              <a:rPr lang="en-US" dirty="0"/>
              <a:t>It may also be absent in some species.</a:t>
            </a:r>
          </a:p>
          <a:p>
            <a:pPr lvl="0"/>
            <a:r>
              <a:rPr lang="en-US" dirty="0"/>
              <a:t>Like the cuticle, the medulla can be important for distinguishing between hairs of different species, but often does not lend much important information to the differentiation between hairs from different people.</a:t>
            </a:r>
          </a:p>
          <a:p>
            <a:endParaRPr lang="en-US" dirty="0"/>
          </a:p>
        </p:txBody>
      </p:sp>
      <p:pic>
        <p:nvPicPr>
          <p:cNvPr id="7170" name="Picture 2" descr="Image result for hair medu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205" y="2865250"/>
            <a:ext cx="34290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Fiber Evidence</a:t>
            </a:r>
            <a:endParaRPr lang="en-US" dirty="0"/>
          </a:p>
        </p:txBody>
      </p:sp>
      <p:sp>
        <p:nvSpPr>
          <p:cNvPr id="3" name="Content Placeholder 2"/>
          <p:cNvSpPr>
            <a:spLocks noGrp="1"/>
          </p:cNvSpPr>
          <p:nvPr>
            <p:ph idx="1"/>
          </p:nvPr>
        </p:nvSpPr>
        <p:spPr>
          <a:xfrm>
            <a:off x="838200" y="1825625"/>
            <a:ext cx="6186544" cy="4351338"/>
          </a:xfrm>
        </p:spPr>
        <p:txBody>
          <a:bodyPr>
            <a:normAutofit lnSpcReduction="10000"/>
          </a:bodyPr>
          <a:lstStyle/>
          <a:p>
            <a:pPr lvl="0"/>
            <a:r>
              <a:rPr lang="en-US" dirty="0"/>
              <a:t>A fiber is the smallest unit of a textile material that has a length many times greater than its diameter.</a:t>
            </a:r>
          </a:p>
          <a:p>
            <a:pPr lvl="0"/>
            <a:r>
              <a:rPr lang="en-US" dirty="0"/>
              <a:t>A fiber can be spun with other fibers to form a yarn that can be woven or knitted to form a fabric.</a:t>
            </a:r>
          </a:p>
          <a:p>
            <a:pPr lvl="0"/>
            <a:r>
              <a:rPr lang="en-US" dirty="0"/>
              <a:t>The type and length of fiber used, the type of spinning method, and the type of fabric construction all affect the transfer of fibers and the significance of fiber associations.</a:t>
            </a:r>
          </a:p>
          <a:p>
            <a:endParaRPr lang="en-US" dirty="0"/>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1825625"/>
            <a:ext cx="47625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974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672</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Hair and Fiber Evidence</vt:lpstr>
      <vt:lpstr>Biology of Hair </vt:lpstr>
      <vt:lpstr>PowerPoint Presentation</vt:lpstr>
      <vt:lpstr>PowerPoint Presentation</vt:lpstr>
      <vt:lpstr>Hair Structure</vt:lpstr>
      <vt:lpstr>Cuticle</vt:lpstr>
      <vt:lpstr>Cortex</vt:lpstr>
      <vt:lpstr>Medulla</vt:lpstr>
      <vt:lpstr>Fiber Evidence</vt:lpstr>
      <vt:lpstr>PowerPoint Presentation</vt:lpstr>
      <vt:lpstr>PowerPoint Presentation</vt:lpstr>
      <vt:lpstr>Natural Fibers</vt:lpstr>
      <vt:lpstr>Synthetic Fibers</vt:lpstr>
    </vt:vector>
  </TitlesOfParts>
  <Company>Valley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Hair and Fiber Evidence</dc:title>
  <dc:creator>Laura Brasher</dc:creator>
  <cp:lastModifiedBy>Laura Brasher</cp:lastModifiedBy>
  <cp:revision>5</cp:revision>
  <dcterms:created xsi:type="dcterms:W3CDTF">2017-04-07T20:17:29Z</dcterms:created>
  <dcterms:modified xsi:type="dcterms:W3CDTF">2017-04-07T20:30:41Z</dcterms:modified>
</cp:coreProperties>
</file>