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5A4AF-1CFA-4519-ADFF-447BE920943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21112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5A4AF-1CFA-4519-ADFF-447BE920943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117330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5A4AF-1CFA-4519-ADFF-447BE920943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96552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5A4AF-1CFA-4519-ADFF-447BE920943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43992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E5A4AF-1CFA-4519-ADFF-447BE920943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400736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5A4AF-1CFA-4519-ADFF-447BE920943B}"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242343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5A4AF-1CFA-4519-ADFF-447BE920943B}"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409275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5A4AF-1CFA-4519-ADFF-447BE920943B}"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382604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5A4AF-1CFA-4519-ADFF-447BE920943B}"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407934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E5A4AF-1CFA-4519-ADFF-447BE920943B}"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204114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E5A4AF-1CFA-4519-ADFF-447BE920943B}"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5F13A-8F64-446E-8E7B-7C1D45E298ED}" type="slidenum">
              <a:rPr lang="en-US" smtClean="0"/>
              <a:t>‹#›</a:t>
            </a:fld>
            <a:endParaRPr lang="en-US"/>
          </a:p>
        </p:txBody>
      </p:sp>
    </p:spTree>
    <p:extLst>
      <p:ext uri="{BB962C8B-B14F-4D97-AF65-F5344CB8AC3E}">
        <p14:creationId xmlns:p14="http://schemas.microsoft.com/office/powerpoint/2010/main" val="356380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5A4AF-1CFA-4519-ADFF-447BE920943B}" type="datetimeFigureOut">
              <a:rPr lang="en-US" smtClean="0"/>
              <a:t>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5F13A-8F64-446E-8E7B-7C1D45E298ED}" type="slidenum">
              <a:rPr lang="en-US" smtClean="0"/>
              <a:t>‹#›</a:t>
            </a:fld>
            <a:endParaRPr lang="en-US"/>
          </a:p>
        </p:txBody>
      </p:sp>
    </p:spTree>
    <p:extLst>
      <p:ext uri="{BB962C8B-B14F-4D97-AF65-F5344CB8AC3E}">
        <p14:creationId xmlns:p14="http://schemas.microsoft.com/office/powerpoint/2010/main" val="155884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Objects </a:t>
            </a:r>
            <a:r>
              <a:rPr lang="en-US" dirty="0" smtClean="0"/>
              <a:t/>
            </a:r>
            <a:br>
              <a:rPr lang="en-US" dirty="0" smtClean="0"/>
            </a:br>
            <a:r>
              <a:rPr lang="en-US" dirty="0" smtClean="0"/>
              <a:t>In The </a:t>
            </a:r>
            <a:r>
              <a:rPr lang="en-US" dirty="0"/>
              <a:t/>
            </a:r>
            <a:br>
              <a:rPr lang="en-US" dirty="0"/>
            </a:br>
            <a:r>
              <a:rPr lang="en-US" dirty="0"/>
              <a:t>Solar System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8054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the Moon</a:t>
            </a:r>
            <a:endParaRPr lang="en-US" dirty="0"/>
          </a:p>
        </p:txBody>
      </p:sp>
      <p:sp>
        <p:nvSpPr>
          <p:cNvPr id="3" name="Content Placeholder 2"/>
          <p:cNvSpPr>
            <a:spLocks noGrp="1"/>
          </p:cNvSpPr>
          <p:nvPr>
            <p:ph idx="1"/>
          </p:nvPr>
        </p:nvSpPr>
        <p:spPr>
          <a:xfrm>
            <a:off x="838200" y="1825624"/>
            <a:ext cx="6025179" cy="4575175"/>
          </a:xfrm>
        </p:spPr>
        <p:txBody>
          <a:bodyPr/>
          <a:lstStyle/>
          <a:p>
            <a:pPr lvl="0"/>
            <a:r>
              <a:rPr lang="en-US" dirty="0"/>
              <a:t>As the moon revolves around the Earth, the amount of sunlight on the side of the moon that faces the Earth changes.</a:t>
            </a:r>
          </a:p>
          <a:p>
            <a:pPr lvl="0"/>
            <a:r>
              <a:rPr lang="en-US" dirty="0"/>
              <a:t>The different appearances of the moon due to its changing position are called phases.</a:t>
            </a:r>
          </a:p>
          <a:p>
            <a:pPr lvl="0"/>
            <a:r>
              <a:rPr lang="en-US" dirty="0"/>
              <a:t>When the moon is waxing, it means that the sunlit fraction we can see from Earth is getting larger.</a:t>
            </a:r>
          </a:p>
          <a:p>
            <a:endParaRPr lang="en-US" dirty="0"/>
          </a:p>
        </p:txBody>
      </p:sp>
      <p:pic>
        <p:nvPicPr>
          <p:cNvPr id="9218" name="Picture 2" descr="Image result for phases of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846" y="1825624"/>
            <a:ext cx="5142154" cy="38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6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the Moon</a:t>
            </a:r>
            <a:endParaRPr lang="en-US" dirty="0"/>
          </a:p>
        </p:txBody>
      </p:sp>
      <p:sp>
        <p:nvSpPr>
          <p:cNvPr id="3" name="Content Placeholder 2"/>
          <p:cNvSpPr>
            <a:spLocks noGrp="1"/>
          </p:cNvSpPr>
          <p:nvPr>
            <p:ph idx="1"/>
          </p:nvPr>
        </p:nvSpPr>
        <p:spPr>
          <a:xfrm>
            <a:off x="838200" y="1825624"/>
            <a:ext cx="6541546" cy="4865631"/>
          </a:xfrm>
        </p:spPr>
        <p:txBody>
          <a:bodyPr>
            <a:normAutofit lnSpcReduction="10000"/>
          </a:bodyPr>
          <a:lstStyle/>
          <a:p>
            <a:pPr lvl="0"/>
            <a:r>
              <a:rPr lang="en-US" dirty="0"/>
              <a:t>When it is waning, the sunlit fraction is getting smaller.</a:t>
            </a:r>
          </a:p>
          <a:p>
            <a:pPr lvl="0"/>
            <a:r>
              <a:rPr lang="en-US" dirty="0"/>
              <a:t>Half the moon is always in sunlight, just as half the Earth is always in sunlight</a:t>
            </a:r>
          </a:p>
          <a:p>
            <a:pPr lvl="0"/>
            <a:r>
              <a:rPr lang="en-US" dirty="0"/>
              <a:t>But because the period of rotation for the moon is the same as its period of revolution, on Earth we always see the same side of the moon.</a:t>
            </a:r>
          </a:p>
          <a:p>
            <a:pPr lvl="0"/>
            <a:r>
              <a:rPr lang="en-US" dirty="0"/>
              <a:t>If you lived on the far side of the moon, you would see the sun for half of each lunar day, but you would never see the Earth.</a:t>
            </a:r>
          </a:p>
          <a:p>
            <a:endParaRPr lang="en-US" dirty="0"/>
          </a:p>
        </p:txBody>
      </p:sp>
      <p:pic>
        <p:nvPicPr>
          <p:cNvPr id="10242" name="Picture 2" descr="Image result for phases of the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7374" y="1473798"/>
            <a:ext cx="4032402" cy="427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2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Eclipse</a:t>
            </a:r>
            <a:r>
              <a:rPr lang="en-US" dirty="0"/>
              <a:t/>
            </a:r>
            <a:br>
              <a:rPr lang="en-US" dirty="0"/>
            </a:br>
            <a:endParaRPr lang="en-US" dirty="0"/>
          </a:p>
        </p:txBody>
      </p:sp>
      <p:sp>
        <p:nvSpPr>
          <p:cNvPr id="3" name="Content Placeholder 2"/>
          <p:cNvSpPr>
            <a:spLocks noGrp="1"/>
          </p:cNvSpPr>
          <p:nvPr>
            <p:ph idx="1"/>
          </p:nvPr>
        </p:nvSpPr>
        <p:spPr>
          <a:xfrm>
            <a:off x="838200" y="1825624"/>
            <a:ext cx="5820784" cy="4381537"/>
          </a:xfrm>
        </p:spPr>
        <p:txBody>
          <a:bodyPr/>
          <a:lstStyle/>
          <a:p>
            <a:pPr lvl="0"/>
            <a:r>
              <a:rPr lang="en-US" dirty="0"/>
              <a:t>An eclipse occurs when the shadow of one celestial body falls on another.</a:t>
            </a:r>
          </a:p>
          <a:p>
            <a:pPr lvl="0"/>
            <a:r>
              <a:rPr lang="en-US" dirty="0"/>
              <a:t>A lunar eclipse happens when the Earth comes between the sun and the moon and the shadow of Earth falls on the moon.</a:t>
            </a:r>
          </a:p>
          <a:p>
            <a:pPr lvl="0"/>
            <a:r>
              <a:rPr lang="en-US" dirty="0"/>
              <a:t>A solar eclipse happens when the moon comes between the Earth and the sun, and the shadow of the moon falls on part of Earth.</a:t>
            </a:r>
          </a:p>
          <a:p>
            <a:endParaRPr lang="en-US" dirty="0"/>
          </a:p>
        </p:txBody>
      </p:sp>
      <p:pic>
        <p:nvPicPr>
          <p:cNvPr id="11266" name="Picture 2" descr="Image result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2349517"/>
            <a:ext cx="5619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38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a:xfrm>
            <a:off x="838200" y="1825625"/>
            <a:ext cx="10515600" cy="1993340"/>
          </a:xfrm>
        </p:spPr>
        <p:txBody>
          <a:bodyPr>
            <a:normAutofit fontScale="77500" lnSpcReduction="20000"/>
          </a:bodyPr>
          <a:lstStyle/>
          <a:p>
            <a:pPr lvl="0"/>
            <a:r>
              <a:rPr lang="en-US" dirty="0"/>
              <a:t>The moon appears to be the same size as the sun because it is much closer to Earth.</a:t>
            </a:r>
          </a:p>
          <a:p>
            <a:pPr lvl="0"/>
            <a:r>
              <a:rPr lang="en-US" dirty="0"/>
              <a:t>So during a solar eclipse, the disk of the moon almost always covers the disk of the sun.</a:t>
            </a:r>
          </a:p>
          <a:p>
            <a:pPr lvl="0"/>
            <a:r>
              <a:rPr lang="en-US" dirty="0"/>
              <a:t>However, because the moon’s orbit is not completely circular, sometimes the moon is farther way from the Earth, and a thin ring of sunlight shows around the outer edge of the moon.</a:t>
            </a:r>
          </a:p>
          <a:p>
            <a:pPr lvl="0"/>
            <a:r>
              <a:rPr lang="en-US" dirty="0"/>
              <a:t>This type of solar eclipse is called an annular eclipse.</a:t>
            </a:r>
          </a:p>
          <a:p>
            <a:endParaRPr lang="en-US" dirty="0"/>
          </a:p>
        </p:txBody>
      </p:sp>
      <p:pic>
        <p:nvPicPr>
          <p:cNvPr id="12290" name="Picture 2" descr="Image result for solar eclip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4714" y="3852052"/>
            <a:ext cx="5528459" cy="300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3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p:txBody>
          <a:bodyPr>
            <a:normAutofit/>
          </a:bodyPr>
          <a:lstStyle/>
          <a:p>
            <a:pPr lvl="0"/>
            <a:r>
              <a:rPr lang="en-US" dirty="0"/>
              <a:t>During the hours of total lunar eclipse, the moon often appears to turn a deep red color.</a:t>
            </a:r>
          </a:p>
          <a:p>
            <a:pPr lvl="0"/>
            <a:r>
              <a:rPr lang="en-US" dirty="0"/>
              <a:t>Earth’s atmosphere acts like a lens and bends some of the sunlight into the Earth’s shadow cause the red color</a:t>
            </a:r>
            <a:r>
              <a:rPr lang="en-US" dirty="0" smtClean="0"/>
              <a:t>.</a:t>
            </a:r>
            <a:endParaRPr lang="en-US" dirty="0"/>
          </a:p>
        </p:txBody>
      </p:sp>
      <p:pic>
        <p:nvPicPr>
          <p:cNvPr id="13314" name="Picture 2" descr="Image result for luna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138" y="3641902"/>
            <a:ext cx="6442933" cy="321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14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a:xfrm>
            <a:off x="838200" y="1825624"/>
            <a:ext cx="5616388" cy="4747297"/>
          </a:xfrm>
        </p:spPr>
        <p:txBody>
          <a:bodyPr/>
          <a:lstStyle/>
          <a:p>
            <a:pPr lvl="0"/>
            <a:r>
              <a:rPr lang="en-US" dirty="0" smtClean="0"/>
              <a:t>Why don’t we see a solar and lunar eclipses every month?</a:t>
            </a:r>
          </a:p>
          <a:p>
            <a:pPr lvl="0"/>
            <a:r>
              <a:rPr lang="en-US" dirty="0" smtClean="0"/>
              <a:t>The moon’s orbit around the Earth is tilted by about 5 degrees with respect to the orbit of the Earth around the sun.</a:t>
            </a:r>
          </a:p>
          <a:p>
            <a:pPr lvl="0"/>
            <a:r>
              <a:rPr lang="en-US" dirty="0" smtClean="0"/>
              <a:t>This tilt of the moon’s orbit is enough to place the moon out of Earth’s shadow for most full moons and the Earth out of the moon’s shadow for most new moons.</a:t>
            </a:r>
          </a:p>
          <a:p>
            <a:endParaRPr lang="en-US" dirty="0"/>
          </a:p>
        </p:txBody>
      </p:sp>
      <p:pic>
        <p:nvPicPr>
          <p:cNvPr id="14338" name="Picture 2" descr="Image result for why are there not eclipses every mo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895" y="2639291"/>
            <a:ext cx="5652105" cy="311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07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Small </a:t>
            </a:r>
            <a:r>
              <a:rPr lang="en-US" dirty="0"/>
              <a:t>Bodies in the Solar System</a:t>
            </a:r>
            <a:br>
              <a:rPr lang="en-US" dirty="0"/>
            </a:br>
            <a:endParaRPr lang="en-US" dirty="0"/>
          </a:p>
        </p:txBody>
      </p:sp>
      <p:sp>
        <p:nvSpPr>
          <p:cNvPr id="3" name="Content Placeholder 2"/>
          <p:cNvSpPr>
            <a:spLocks noGrp="1"/>
          </p:cNvSpPr>
          <p:nvPr>
            <p:ph idx="1"/>
          </p:nvPr>
        </p:nvSpPr>
        <p:spPr/>
        <p:txBody>
          <a:bodyPr/>
          <a:lstStyle/>
          <a:p>
            <a:pPr lvl="0"/>
            <a:r>
              <a:rPr lang="en-US" dirty="0"/>
              <a:t>In addition to planets and moons, the solar system contains many other types of objects, including comets, asteroids and meteoroids.</a:t>
            </a:r>
          </a:p>
          <a:p>
            <a:pPr lvl="0"/>
            <a:r>
              <a:rPr lang="en-US" dirty="0"/>
              <a:t>A comet is a small body of ice, rock and cosmic dust loosely packed together.  Because of their composition, some scientists refer to comets as “dirty snowballs.”</a:t>
            </a:r>
          </a:p>
          <a:p>
            <a:endParaRPr lang="en-US" dirty="0"/>
          </a:p>
        </p:txBody>
      </p:sp>
      <p:pic>
        <p:nvPicPr>
          <p:cNvPr id="15362" name="Picture 2" descr="Image result for co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806152"/>
            <a:ext cx="590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61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Small Bodies in the Solar System</a:t>
            </a:r>
            <a:br>
              <a:rPr lang="en-US" dirty="0" smtClean="0"/>
            </a:br>
            <a:endParaRPr lang="en-US" dirty="0"/>
          </a:p>
        </p:txBody>
      </p:sp>
      <p:sp>
        <p:nvSpPr>
          <p:cNvPr id="3" name="Content Placeholder 2"/>
          <p:cNvSpPr>
            <a:spLocks noGrp="1"/>
          </p:cNvSpPr>
          <p:nvPr>
            <p:ph idx="1"/>
          </p:nvPr>
        </p:nvSpPr>
        <p:spPr>
          <a:xfrm>
            <a:off x="838200" y="1825625"/>
            <a:ext cx="5562600" cy="4478356"/>
          </a:xfrm>
        </p:spPr>
        <p:txBody>
          <a:bodyPr/>
          <a:lstStyle/>
          <a:p>
            <a:pPr lvl="0"/>
            <a:r>
              <a:rPr lang="en-US" dirty="0"/>
              <a:t>Unlike planets, comets are very small and originate from the cold, outer solar system.  </a:t>
            </a:r>
          </a:p>
          <a:p>
            <a:pPr lvl="0"/>
            <a:r>
              <a:rPr lang="en-US" dirty="0"/>
              <a:t>Comets are leftovers from the process of planet formation.</a:t>
            </a:r>
          </a:p>
          <a:p>
            <a:pPr lvl="0"/>
            <a:r>
              <a:rPr lang="en-US" dirty="0"/>
              <a:t>When a comet passes close enough to the sun, solar radiation heats the water ice so that the comet gives off gas and dust in the form of a long tail.</a:t>
            </a:r>
          </a:p>
          <a:p>
            <a:endParaRPr lang="en-US" dirty="0"/>
          </a:p>
        </p:txBody>
      </p:sp>
      <p:pic>
        <p:nvPicPr>
          <p:cNvPr id="16386" name="Picture 2" descr="Image result for comet close to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836" y="1825625"/>
            <a:ext cx="5619859" cy="379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4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Small Bodies in the Solar System</a:t>
            </a:r>
            <a:br>
              <a:rPr lang="en-US" dirty="0" smtClean="0"/>
            </a:br>
            <a:endParaRPr lang="en-US" dirty="0"/>
          </a:p>
        </p:txBody>
      </p:sp>
      <p:sp>
        <p:nvSpPr>
          <p:cNvPr id="3" name="Content Placeholder 2"/>
          <p:cNvSpPr>
            <a:spLocks noGrp="1"/>
          </p:cNvSpPr>
          <p:nvPr>
            <p:ph idx="1"/>
          </p:nvPr>
        </p:nvSpPr>
        <p:spPr>
          <a:xfrm>
            <a:off x="838200" y="1825624"/>
            <a:ext cx="5573358" cy="4822601"/>
          </a:xfrm>
        </p:spPr>
        <p:txBody>
          <a:bodyPr>
            <a:normAutofit lnSpcReduction="10000"/>
          </a:bodyPr>
          <a:lstStyle/>
          <a:p>
            <a:pPr lvl="0"/>
            <a:r>
              <a:rPr lang="en-US" dirty="0"/>
              <a:t>Sometimes this process can give a comet two tails an ion tail and a dust tail.  </a:t>
            </a:r>
          </a:p>
          <a:p>
            <a:pPr lvl="0"/>
            <a:r>
              <a:rPr lang="en-US" dirty="0"/>
              <a:t>The ion tail consist of electrically charged particles that are blown directly away from the sun by solar wind.</a:t>
            </a:r>
          </a:p>
          <a:p>
            <a:pPr lvl="0"/>
            <a:r>
              <a:rPr lang="en-US" dirty="0"/>
              <a:t>The solid center of a comet is called its nucleus.</a:t>
            </a:r>
          </a:p>
          <a:p>
            <a:pPr lvl="0"/>
            <a:r>
              <a:rPr lang="en-US" dirty="0"/>
              <a:t>Comet nuclei can range in size from less than half a kilometer to more than 100  km in diameter.</a:t>
            </a:r>
          </a:p>
          <a:p>
            <a:endParaRPr lang="en-US" dirty="0"/>
          </a:p>
        </p:txBody>
      </p:sp>
      <p:pic>
        <p:nvPicPr>
          <p:cNvPr id="17410" name="Picture 2" descr="Image result for comet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58" y="2119256"/>
            <a:ext cx="5674370" cy="370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33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Bodies in the Solar System</a:t>
            </a:r>
            <a:endParaRPr lang="en-US" dirty="0"/>
          </a:p>
        </p:txBody>
      </p:sp>
      <p:sp>
        <p:nvSpPr>
          <p:cNvPr id="3" name="Content Placeholder 2"/>
          <p:cNvSpPr>
            <a:spLocks noGrp="1"/>
          </p:cNvSpPr>
          <p:nvPr>
            <p:ph idx="1"/>
          </p:nvPr>
        </p:nvSpPr>
        <p:spPr>
          <a:xfrm>
            <a:off x="838200" y="1825625"/>
            <a:ext cx="5024718" cy="4306234"/>
          </a:xfrm>
        </p:spPr>
        <p:txBody>
          <a:bodyPr>
            <a:normAutofit fontScale="92500" lnSpcReduction="20000"/>
          </a:bodyPr>
          <a:lstStyle/>
          <a:p>
            <a:pPr lvl="0"/>
            <a:r>
              <a:rPr lang="en-US" dirty="0"/>
              <a:t>All orbits are ellipses—circles that are somewhat stretched out of shape.  </a:t>
            </a:r>
          </a:p>
          <a:p>
            <a:pPr lvl="0"/>
            <a:r>
              <a:rPr lang="en-US" dirty="0"/>
              <a:t>Whereas the orbits of most planets are nearly circular, comet orbits hare highly elliptical—they are very elongated.</a:t>
            </a:r>
          </a:p>
          <a:p>
            <a:pPr lvl="0"/>
            <a:r>
              <a:rPr lang="en-US" dirty="0"/>
              <a:t>When a body such as a comet, is at the point in its orbit closest to the sun, it is said to be at perihelion.</a:t>
            </a:r>
          </a:p>
          <a:p>
            <a:pPr lvl="0"/>
            <a:r>
              <a:rPr lang="en-US" dirty="0"/>
              <a:t>The point in an orbit farthest from the sun is called the aphelion.</a:t>
            </a:r>
          </a:p>
          <a:p>
            <a:endParaRPr lang="en-US" dirty="0"/>
          </a:p>
        </p:txBody>
      </p:sp>
      <p:pic>
        <p:nvPicPr>
          <p:cNvPr id="18434" name="Picture 2" descr="Image result for comet perihelion aphe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104" y="1414651"/>
            <a:ext cx="5462905" cy="480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452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Moons</a:t>
            </a:r>
            <a:r>
              <a:rPr lang="en-US" dirty="0"/>
              <a:t/>
            </a:r>
            <a:br>
              <a:rPr lang="en-US" dirty="0"/>
            </a:br>
            <a:endParaRPr lang="en-US" dirty="0"/>
          </a:p>
        </p:txBody>
      </p:sp>
      <p:sp>
        <p:nvSpPr>
          <p:cNvPr id="3" name="Content Placeholder 2"/>
          <p:cNvSpPr>
            <a:spLocks noGrp="1"/>
          </p:cNvSpPr>
          <p:nvPr>
            <p:ph idx="1"/>
          </p:nvPr>
        </p:nvSpPr>
        <p:spPr>
          <a:xfrm>
            <a:off x="779687" y="1406077"/>
            <a:ext cx="10515600" cy="4351338"/>
          </a:xfrm>
        </p:spPr>
        <p:txBody>
          <a:bodyPr/>
          <a:lstStyle/>
          <a:p>
            <a:pPr lvl="0"/>
            <a:r>
              <a:rPr lang="en-US" dirty="0"/>
              <a:t>Satellites are natural or artificial bodies that revolve around larger bodies like planets.</a:t>
            </a:r>
          </a:p>
          <a:p>
            <a:pPr lvl="0"/>
            <a:r>
              <a:rPr lang="en-US" dirty="0"/>
              <a:t>Except for Mercury and Venus, all of the planets have natural satellites called moons.</a:t>
            </a:r>
          </a:p>
          <a:p>
            <a:endParaRPr lang="en-US" dirty="0"/>
          </a:p>
        </p:txBody>
      </p:sp>
      <p:pic>
        <p:nvPicPr>
          <p:cNvPr id="1026" name="Picture 2" descr="Image result for mo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073" y="3123939"/>
            <a:ext cx="6967854" cy="392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Bodies in the Solar System</a:t>
            </a:r>
            <a:endParaRPr lang="en-US" dirty="0"/>
          </a:p>
        </p:txBody>
      </p:sp>
      <p:sp>
        <p:nvSpPr>
          <p:cNvPr id="3" name="Content Placeholder 2"/>
          <p:cNvSpPr>
            <a:spLocks noGrp="1"/>
          </p:cNvSpPr>
          <p:nvPr>
            <p:ph idx="1"/>
          </p:nvPr>
        </p:nvSpPr>
        <p:spPr>
          <a:xfrm>
            <a:off x="838200" y="1825625"/>
            <a:ext cx="5229113" cy="4489114"/>
          </a:xfrm>
        </p:spPr>
        <p:txBody>
          <a:bodyPr/>
          <a:lstStyle/>
          <a:p>
            <a:pPr lvl="0"/>
            <a:r>
              <a:rPr lang="en-US" dirty="0"/>
              <a:t>The comets ion tail always points directly away from the sun because of the solar wind.</a:t>
            </a:r>
          </a:p>
          <a:p>
            <a:pPr lvl="0"/>
            <a:r>
              <a:rPr lang="en-US" dirty="0"/>
              <a:t>Comets come from the </a:t>
            </a:r>
            <a:r>
              <a:rPr lang="en-US" dirty="0" err="1"/>
              <a:t>Oort</a:t>
            </a:r>
            <a:r>
              <a:rPr lang="en-US" dirty="0"/>
              <a:t> cloud, a spherical region that surrounds the solar system.</a:t>
            </a:r>
          </a:p>
          <a:p>
            <a:pPr lvl="0"/>
            <a:r>
              <a:rPr lang="en-US" dirty="0"/>
              <a:t>When the gravity of a passing planet or star disturbs part of this cloud, comets can be pulled in toward the sun.</a:t>
            </a:r>
          </a:p>
          <a:p>
            <a:endParaRPr lang="en-US" dirty="0"/>
          </a:p>
        </p:txBody>
      </p:sp>
      <p:pic>
        <p:nvPicPr>
          <p:cNvPr id="19458" name="Picture 2" descr="Image result for comet oort 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714" y="2636258"/>
            <a:ext cx="6088870" cy="315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0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Asteroids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Asteroids are small, rocky bodies in orbit around the sun.</a:t>
            </a:r>
          </a:p>
          <a:p>
            <a:pPr lvl="0"/>
            <a:r>
              <a:rPr lang="en-US" dirty="0"/>
              <a:t>They range in size from a few meters to more than 900 km in diameter.</a:t>
            </a:r>
          </a:p>
          <a:p>
            <a:pPr lvl="0"/>
            <a:r>
              <a:rPr lang="en-US" dirty="0"/>
              <a:t>Asteroids have irregular shapes, although some of the larger ones are spherical.</a:t>
            </a:r>
          </a:p>
          <a:p>
            <a:endParaRPr lang="en-US" dirty="0"/>
          </a:p>
        </p:txBody>
      </p:sp>
      <p:pic>
        <p:nvPicPr>
          <p:cNvPr id="20482" name="Picture 2" descr="Image result for aste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806" y="3795273"/>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67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a:t>
            </a:r>
            <a:endParaRPr lang="en-US" dirty="0"/>
          </a:p>
        </p:txBody>
      </p:sp>
      <p:sp>
        <p:nvSpPr>
          <p:cNvPr id="3" name="Content Placeholder 2"/>
          <p:cNvSpPr>
            <a:spLocks noGrp="1"/>
          </p:cNvSpPr>
          <p:nvPr>
            <p:ph idx="1"/>
          </p:nvPr>
        </p:nvSpPr>
        <p:spPr>
          <a:xfrm>
            <a:off x="838200" y="1825625"/>
            <a:ext cx="5444266" cy="4284719"/>
          </a:xfrm>
        </p:spPr>
        <p:txBody>
          <a:bodyPr>
            <a:normAutofit fontScale="92500" lnSpcReduction="20000"/>
          </a:bodyPr>
          <a:lstStyle/>
          <a:p>
            <a:pPr lvl="0"/>
            <a:r>
              <a:rPr lang="en-US" dirty="0"/>
              <a:t>Most asteroids orbit the sun in a wide region between the orbits of Mars and Jupiter, called the asteroid belt.</a:t>
            </a:r>
          </a:p>
          <a:p>
            <a:pPr lvl="0"/>
            <a:r>
              <a:rPr lang="en-US" dirty="0"/>
              <a:t>Asteroids can have a variety of compositions, depending on where they are located within the asteroid belts.  </a:t>
            </a:r>
          </a:p>
          <a:p>
            <a:r>
              <a:rPr lang="en-US" dirty="0"/>
              <a:t>In the outer most region of the asteroid belt, asteroids have dark reddish brown to black surfaces, which may indicate that they are rich in organic materials.</a:t>
            </a:r>
          </a:p>
        </p:txBody>
      </p:sp>
      <p:pic>
        <p:nvPicPr>
          <p:cNvPr id="21506" name="Picture 2" descr="Image result for asteroid be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394" y="1690688"/>
            <a:ext cx="4691035" cy="380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4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a:t>
            </a:r>
            <a:endParaRPr lang="en-US" dirty="0"/>
          </a:p>
        </p:txBody>
      </p:sp>
      <p:sp>
        <p:nvSpPr>
          <p:cNvPr id="3" name="Content Placeholder 2"/>
          <p:cNvSpPr>
            <a:spLocks noGrp="1"/>
          </p:cNvSpPr>
          <p:nvPr>
            <p:ph idx="1"/>
          </p:nvPr>
        </p:nvSpPr>
        <p:spPr>
          <a:xfrm>
            <a:off x="838200" y="1825625"/>
            <a:ext cx="5315174" cy="3940474"/>
          </a:xfrm>
        </p:spPr>
        <p:txBody>
          <a:bodyPr>
            <a:normAutofit fontScale="92500"/>
          </a:bodyPr>
          <a:lstStyle/>
          <a:p>
            <a:pPr lvl="0"/>
            <a:r>
              <a:rPr lang="en-US" dirty="0"/>
              <a:t>A little closer to the sun, asteroids have dark gray surfaces, indicating that they are rich in carbon.</a:t>
            </a:r>
          </a:p>
          <a:p>
            <a:pPr lvl="0"/>
            <a:r>
              <a:rPr lang="en-US" dirty="0"/>
              <a:t>In the innermost part of the asteroid belt are light gray asteroids that have either a stony or metallic composition.</a:t>
            </a:r>
          </a:p>
          <a:p>
            <a:pPr lvl="0"/>
            <a:r>
              <a:rPr lang="en-US" dirty="0"/>
              <a:t>Like comets, asteroids are thought to be material left over from the formation of the solar system.</a:t>
            </a:r>
          </a:p>
          <a:p>
            <a:endParaRPr lang="en-US" dirty="0"/>
          </a:p>
        </p:txBody>
      </p:sp>
      <p:pic>
        <p:nvPicPr>
          <p:cNvPr id="2253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709" y="2295805"/>
            <a:ext cx="6169411" cy="347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10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Meteoroids</a:t>
            </a:r>
            <a:r>
              <a:rPr lang="en-US" dirty="0"/>
              <a:t/>
            </a:r>
            <a:br>
              <a:rPr lang="en-US" dirty="0"/>
            </a:br>
            <a:endParaRPr lang="en-US" dirty="0"/>
          </a:p>
        </p:txBody>
      </p:sp>
      <p:sp>
        <p:nvSpPr>
          <p:cNvPr id="3" name="Content Placeholder 2"/>
          <p:cNvSpPr>
            <a:spLocks noGrp="1"/>
          </p:cNvSpPr>
          <p:nvPr>
            <p:ph idx="1"/>
          </p:nvPr>
        </p:nvSpPr>
        <p:spPr>
          <a:xfrm>
            <a:off x="838200" y="1825625"/>
            <a:ext cx="5390478" cy="4295476"/>
          </a:xfrm>
        </p:spPr>
        <p:txBody>
          <a:bodyPr>
            <a:normAutofit lnSpcReduction="10000"/>
          </a:bodyPr>
          <a:lstStyle/>
          <a:p>
            <a:pPr lvl="0"/>
            <a:r>
              <a:rPr lang="en-US" dirty="0"/>
              <a:t>A meteoroid is a small, rocky body orbiting the sun.</a:t>
            </a:r>
          </a:p>
          <a:p>
            <a:pPr lvl="0"/>
            <a:r>
              <a:rPr lang="en-US" dirty="0"/>
              <a:t>Meteoroids are similar to asteroids, but they are much smaller.</a:t>
            </a:r>
          </a:p>
          <a:p>
            <a:pPr lvl="0"/>
            <a:r>
              <a:rPr lang="en-US" dirty="0"/>
              <a:t>Most meteoroids </a:t>
            </a:r>
            <a:r>
              <a:rPr lang="en-US" dirty="0" smtClean="0"/>
              <a:t>probably </a:t>
            </a:r>
            <a:r>
              <a:rPr lang="en-US" dirty="0"/>
              <a:t>come from asteroids.</a:t>
            </a:r>
          </a:p>
          <a:p>
            <a:pPr lvl="0"/>
            <a:r>
              <a:rPr lang="en-US" dirty="0"/>
              <a:t>If a meteoroid enters Earth’s atmosphere and strikes the ground, it is then called a meteorite.</a:t>
            </a:r>
          </a:p>
          <a:p>
            <a:endParaRPr lang="en-US" dirty="0"/>
          </a:p>
        </p:txBody>
      </p:sp>
      <p:pic>
        <p:nvPicPr>
          <p:cNvPr id="2355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678" y="2033195"/>
            <a:ext cx="5830400" cy="358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71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Meteoroids</a:t>
            </a:r>
            <a:endParaRPr lang="en-US" dirty="0"/>
          </a:p>
        </p:txBody>
      </p:sp>
      <p:sp>
        <p:nvSpPr>
          <p:cNvPr id="3" name="Content Placeholder 2"/>
          <p:cNvSpPr>
            <a:spLocks noGrp="1"/>
          </p:cNvSpPr>
          <p:nvPr>
            <p:ph idx="1"/>
          </p:nvPr>
        </p:nvSpPr>
        <p:spPr>
          <a:xfrm>
            <a:off x="838200" y="1825625"/>
            <a:ext cx="5551842" cy="4413810"/>
          </a:xfrm>
        </p:spPr>
        <p:txBody>
          <a:bodyPr>
            <a:normAutofit fontScale="92500" lnSpcReduction="10000"/>
          </a:bodyPr>
          <a:lstStyle/>
          <a:p>
            <a:pPr lvl="0"/>
            <a:r>
              <a:rPr lang="en-US" dirty="0"/>
              <a:t>When a meteoroids falls into Earth’s atmosphere, it is usually traveling at such a high speed that its surface heats up and melts.</a:t>
            </a:r>
          </a:p>
          <a:p>
            <a:pPr lvl="0"/>
            <a:r>
              <a:rPr lang="en-US" dirty="0"/>
              <a:t>As it burns up, the meteoroid glows and gives off an enormous amount of light and heat.</a:t>
            </a:r>
          </a:p>
          <a:p>
            <a:pPr lvl="0"/>
            <a:r>
              <a:rPr lang="en-US" dirty="0"/>
              <a:t>From the ground, we see a spectacular streak of light or a  shooting star. </a:t>
            </a:r>
          </a:p>
          <a:p>
            <a:pPr lvl="0"/>
            <a:r>
              <a:rPr lang="en-US" dirty="0"/>
              <a:t>The bright streak of light is called a meteor.</a:t>
            </a:r>
          </a:p>
          <a:p>
            <a:endParaRPr lang="en-US" dirty="0"/>
          </a:p>
        </p:txBody>
      </p:sp>
      <p:pic>
        <p:nvPicPr>
          <p:cNvPr id="24578" name="Picture 2" descr="Image result for meteo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042" y="1690688"/>
            <a:ext cx="5543774" cy="415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10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Meteoroids</a:t>
            </a:r>
            <a:endParaRPr lang="en-US" dirty="0"/>
          </a:p>
        </p:txBody>
      </p:sp>
      <p:sp>
        <p:nvSpPr>
          <p:cNvPr id="3" name="Content Placeholder 2"/>
          <p:cNvSpPr>
            <a:spLocks noGrp="1"/>
          </p:cNvSpPr>
          <p:nvPr>
            <p:ph idx="1"/>
          </p:nvPr>
        </p:nvSpPr>
        <p:spPr>
          <a:xfrm>
            <a:off x="838200" y="1825625"/>
            <a:ext cx="4766534" cy="4263203"/>
          </a:xfrm>
        </p:spPr>
        <p:txBody>
          <a:bodyPr>
            <a:normAutofit fontScale="92500" lnSpcReduction="20000"/>
          </a:bodyPr>
          <a:lstStyle/>
          <a:p>
            <a:pPr lvl="0"/>
            <a:r>
              <a:rPr lang="en-US" dirty="0"/>
              <a:t>At certain times of year, you can see large numbers of meteors.  </a:t>
            </a:r>
          </a:p>
          <a:p>
            <a:pPr lvl="0"/>
            <a:r>
              <a:rPr lang="en-US" dirty="0"/>
              <a:t>These events are called meteor shows.</a:t>
            </a:r>
          </a:p>
          <a:p>
            <a:pPr lvl="0"/>
            <a:r>
              <a:rPr lang="en-US" dirty="0"/>
              <a:t>Meteor showers occur when Earth passes through the dusty debris left behind in the orbit of a comet.</a:t>
            </a:r>
          </a:p>
          <a:p>
            <a:pPr lvl="0"/>
            <a:r>
              <a:rPr lang="en-US" dirty="0"/>
              <a:t>Meteorites have a variety of compositions.</a:t>
            </a:r>
          </a:p>
          <a:p>
            <a:pPr lvl="0"/>
            <a:r>
              <a:rPr lang="en-US" dirty="0"/>
              <a:t>There are three major types of meteorites—stony, metallic and stony-iron.</a:t>
            </a:r>
          </a:p>
          <a:p>
            <a:endParaRPr lang="en-US" dirty="0"/>
          </a:p>
          <a:p>
            <a:endParaRPr lang="en-US" dirty="0"/>
          </a:p>
        </p:txBody>
      </p:sp>
      <p:pic>
        <p:nvPicPr>
          <p:cNvPr id="25602" name="Picture 2" descr="Image result for meteor sh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556" y="1690688"/>
            <a:ext cx="5990590" cy="44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9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Luna</a:t>
            </a:r>
            <a:r>
              <a:rPr lang="en-US" dirty="0"/>
              <a:t>: The Moon of Earth</a:t>
            </a:r>
            <a:br>
              <a:rPr lang="en-US" dirty="0"/>
            </a:br>
            <a:endParaRPr lang="en-US" dirty="0"/>
          </a:p>
        </p:txBody>
      </p:sp>
      <p:sp>
        <p:nvSpPr>
          <p:cNvPr id="3" name="Content Placeholder 2"/>
          <p:cNvSpPr>
            <a:spLocks noGrp="1"/>
          </p:cNvSpPr>
          <p:nvPr>
            <p:ph idx="1"/>
          </p:nvPr>
        </p:nvSpPr>
        <p:spPr>
          <a:xfrm>
            <a:off x="601532" y="1779993"/>
            <a:ext cx="4831079" cy="4991993"/>
          </a:xfrm>
        </p:spPr>
        <p:txBody>
          <a:bodyPr>
            <a:normAutofit/>
          </a:bodyPr>
          <a:lstStyle/>
          <a:p>
            <a:pPr lvl="0"/>
            <a:r>
              <a:rPr lang="en-US" dirty="0"/>
              <a:t>The moon is much less dense than Earth.</a:t>
            </a:r>
          </a:p>
          <a:p>
            <a:pPr lvl="0"/>
            <a:r>
              <a:rPr lang="en-US" dirty="0"/>
              <a:t>The composition of the moon is similar to that of the Earth’s mantle.</a:t>
            </a:r>
          </a:p>
          <a:p>
            <a:pPr lvl="0"/>
            <a:r>
              <a:rPr lang="en-US" dirty="0"/>
              <a:t>The moon has no atmosphere.</a:t>
            </a:r>
          </a:p>
          <a:p>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881" y="1690688"/>
            <a:ext cx="6523119" cy="468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15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Luna: The Moon of Earth</a:t>
            </a:r>
            <a:br>
              <a:rPr lang="en-US" dirty="0" smtClean="0"/>
            </a:br>
            <a:endParaRPr lang="en-US" dirty="0"/>
          </a:p>
        </p:txBody>
      </p:sp>
      <p:sp>
        <p:nvSpPr>
          <p:cNvPr id="3" name="Content Placeholder 2"/>
          <p:cNvSpPr>
            <a:spLocks noGrp="1"/>
          </p:cNvSpPr>
          <p:nvPr>
            <p:ph idx="1"/>
          </p:nvPr>
        </p:nvSpPr>
        <p:spPr>
          <a:xfrm>
            <a:off x="838200" y="1825624"/>
            <a:ext cx="3162300" cy="5188361"/>
          </a:xfrm>
        </p:spPr>
        <p:txBody>
          <a:bodyPr>
            <a:normAutofit fontScale="92500" lnSpcReduction="10000"/>
          </a:bodyPr>
          <a:lstStyle/>
          <a:p>
            <a:pPr lvl="0"/>
            <a:r>
              <a:rPr lang="en-US" dirty="0"/>
              <a:t>The surface of the moon preserves a record of almost all the impacts it has had with other objects.</a:t>
            </a:r>
          </a:p>
          <a:p>
            <a:pPr lvl="0"/>
            <a:r>
              <a:rPr lang="en-US" dirty="0"/>
              <a:t>By knowing the rate of cratering, scientists are able to use the number of craters on the surface of any body to estimate how old its surface is.</a:t>
            </a:r>
          </a:p>
          <a:p>
            <a:endParaRPr lang="en-US" dirty="0"/>
          </a:p>
        </p:txBody>
      </p:sp>
      <p:pic>
        <p:nvPicPr>
          <p:cNvPr id="3074" name="Picture 2" descr="Image result for moon cr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102522"/>
            <a:ext cx="81915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1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Lunar </a:t>
            </a:r>
            <a:r>
              <a:rPr lang="en-US" dirty="0"/>
              <a:t>Origins</a:t>
            </a:r>
            <a:br>
              <a:rPr lang="en-US" dirty="0"/>
            </a:br>
            <a:endParaRPr lang="en-US" dirty="0"/>
          </a:p>
        </p:txBody>
      </p:sp>
      <p:sp>
        <p:nvSpPr>
          <p:cNvPr id="3" name="Content Placeholder 2"/>
          <p:cNvSpPr>
            <a:spLocks noGrp="1"/>
          </p:cNvSpPr>
          <p:nvPr>
            <p:ph idx="1"/>
          </p:nvPr>
        </p:nvSpPr>
        <p:spPr/>
        <p:txBody>
          <a:bodyPr/>
          <a:lstStyle/>
          <a:p>
            <a:pPr lvl="0"/>
            <a:r>
              <a:rPr lang="en-US" dirty="0"/>
              <a:t>Before samples were brought back from the moon, there were three possible explanations for the formation of the moon.</a:t>
            </a:r>
          </a:p>
          <a:p>
            <a:pPr lvl="0"/>
            <a:r>
              <a:rPr lang="en-US" dirty="0"/>
              <a:t>It was a separate body captured by Earth’s gravity.</a:t>
            </a:r>
          </a:p>
          <a:p>
            <a:pPr lvl="0"/>
            <a:r>
              <a:rPr lang="en-US" dirty="0"/>
              <a:t>It formed at the same time and with the same materials as Earth.</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253" y="4114295"/>
            <a:ext cx="9100969" cy="246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19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Lunar Origins</a:t>
            </a:r>
            <a:br>
              <a:rPr lang="en-US" dirty="0" smtClean="0"/>
            </a:br>
            <a:endParaRPr lang="en-US" dirty="0"/>
          </a:p>
        </p:txBody>
      </p:sp>
      <p:sp>
        <p:nvSpPr>
          <p:cNvPr id="3" name="Content Placeholder 2"/>
          <p:cNvSpPr>
            <a:spLocks noGrp="1"/>
          </p:cNvSpPr>
          <p:nvPr>
            <p:ph idx="1"/>
          </p:nvPr>
        </p:nvSpPr>
        <p:spPr>
          <a:xfrm>
            <a:off x="838200" y="1825624"/>
            <a:ext cx="5756238" cy="4650479"/>
          </a:xfrm>
        </p:spPr>
        <p:txBody>
          <a:bodyPr>
            <a:normAutofit fontScale="92500"/>
          </a:bodyPr>
          <a:lstStyle/>
          <a:p>
            <a:pPr lvl="0"/>
            <a:r>
              <a:rPr lang="en-US" dirty="0"/>
              <a:t>Earth was spinning so fast that a piece flew off and became the moon.</a:t>
            </a:r>
          </a:p>
          <a:p>
            <a:pPr lvl="0"/>
            <a:r>
              <a:rPr lang="en-US" dirty="0"/>
              <a:t>If the moon were captured by Earth’s gravity, it would have a completely different composition from that of Earth, which is not the case.</a:t>
            </a:r>
          </a:p>
          <a:p>
            <a:pPr lvl="0"/>
            <a:r>
              <a:rPr lang="en-US" dirty="0"/>
              <a:t>On the other hand, if the moon formed at the same time as the Earth or as a spin off of the Earth, the moon would have exactly the same composition as Earth, which it doesn’t.</a:t>
            </a:r>
          </a:p>
          <a:p>
            <a:endParaRPr lang="en-US" dirty="0"/>
          </a:p>
        </p:txBody>
      </p:sp>
      <p:pic>
        <p:nvPicPr>
          <p:cNvPr id="5122" name="Picture 2" descr="Image result for lunar ori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979" y="1613648"/>
            <a:ext cx="5252348" cy="428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8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Lunar Origins</a:t>
            </a:r>
            <a:endParaRPr lang="en-US" dirty="0"/>
          </a:p>
        </p:txBody>
      </p:sp>
      <p:sp>
        <p:nvSpPr>
          <p:cNvPr id="3" name="Content Placeholder 2"/>
          <p:cNvSpPr>
            <a:spLocks noGrp="1"/>
          </p:cNvSpPr>
          <p:nvPr>
            <p:ph idx="1"/>
          </p:nvPr>
        </p:nvSpPr>
        <p:spPr>
          <a:xfrm>
            <a:off x="838200" y="1825625"/>
            <a:ext cx="5315174" cy="4284719"/>
          </a:xfrm>
        </p:spPr>
        <p:txBody>
          <a:bodyPr>
            <a:normAutofit lnSpcReduction="10000"/>
          </a:bodyPr>
          <a:lstStyle/>
          <a:p>
            <a:pPr lvl="0"/>
            <a:r>
              <a:rPr lang="en-US" dirty="0"/>
              <a:t>The current theory is that a large, Mars-sized object collided with Earth while the Earth was still forming.</a:t>
            </a:r>
          </a:p>
          <a:p>
            <a:pPr lvl="0"/>
            <a:r>
              <a:rPr lang="en-US" dirty="0"/>
              <a:t>The collision was so violent that part of Earth’s mantle was blasted into orbit around Earth.</a:t>
            </a:r>
          </a:p>
          <a:p>
            <a:pPr lvl="0"/>
            <a:r>
              <a:rPr lang="en-US" dirty="0"/>
              <a:t>Once in orbit, art of the Earth’s mantle materials and debris from the impacting body eventually joined to form the moon.</a:t>
            </a:r>
          </a:p>
          <a:p>
            <a:endParaRPr lang="en-US" dirty="0"/>
          </a:p>
        </p:txBody>
      </p:sp>
      <p:pic>
        <p:nvPicPr>
          <p:cNvPr id="6146" name="Picture 2" descr="Image result for lunar ori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374" y="1825625"/>
            <a:ext cx="5958393" cy="397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04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Lunar Origins</a:t>
            </a:r>
            <a:endParaRPr lang="en-US" dirty="0"/>
          </a:p>
        </p:txBody>
      </p:sp>
      <p:sp>
        <p:nvSpPr>
          <p:cNvPr id="3" name="Content Placeholder 2"/>
          <p:cNvSpPr>
            <a:spLocks noGrp="1"/>
          </p:cNvSpPr>
          <p:nvPr>
            <p:ph idx="1"/>
          </p:nvPr>
        </p:nvSpPr>
        <p:spPr>
          <a:xfrm>
            <a:off x="838199" y="1825625"/>
            <a:ext cx="4626685" cy="5220634"/>
          </a:xfrm>
        </p:spPr>
        <p:txBody>
          <a:bodyPr>
            <a:normAutofit/>
          </a:bodyPr>
          <a:lstStyle/>
          <a:p>
            <a:pPr lvl="0"/>
            <a:r>
              <a:rPr lang="en-US" dirty="0"/>
              <a:t>The moon would then be a combination of Earth’s mantle and the impacting body.</a:t>
            </a:r>
          </a:p>
          <a:p>
            <a:pPr lvl="0"/>
            <a:r>
              <a:rPr lang="en-US" dirty="0"/>
              <a:t>This theory is consistent with the composition of the lunar rocks brought back by the Apollo missions.</a:t>
            </a:r>
          </a:p>
          <a:p>
            <a:endParaRPr lang="en-US" dirty="0"/>
          </a:p>
        </p:txBody>
      </p:sp>
      <p:pic>
        <p:nvPicPr>
          <p:cNvPr id="7170" name="Picture 2" descr="Image result for lunar ori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341" y="577636"/>
            <a:ext cx="6436659" cy="617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91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Phases </a:t>
            </a:r>
            <a:r>
              <a:rPr lang="en-US" dirty="0"/>
              <a:t>of the Moon</a:t>
            </a:r>
            <a:br>
              <a:rPr lang="en-US" dirty="0"/>
            </a:br>
            <a:endParaRPr lang="en-US" dirty="0"/>
          </a:p>
        </p:txBody>
      </p:sp>
      <p:sp>
        <p:nvSpPr>
          <p:cNvPr id="3" name="Content Placeholder 2"/>
          <p:cNvSpPr>
            <a:spLocks noGrp="1"/>
          </p:cNvSpPr>
          <p:nvPr>
            <p:ph idx="1"/>
          </p:nvPr>
        </p:nvSpPr>
        <p:spPr>
          <a:xfrm>
            <a:off x="838200" y="1825625"/>
            <a:ext cx="5272144" cy="4596690"/>
          </a:xfrm>
        </p:spPr>
        <p:txBody>
          <a:bodyPr>
            <a:normAutofit lnSpcReduction="10000"/>
          </a:bodyPr>
          <a:lstStyle/>
          <a:p>
            <a:pPr lvl="0"/>
            <a:r>
              <a:rPr lang="en-US" dirty="0"/>
              <a:t>From Earth, one of the most noticeable aspects of the moon is its continually changing appearance.</a:t>
            </a:r>
          </a:p>
          <a:p>
            <a:pPr lvl="0"/>
            <a:r>
              <a:rPr lang="en-US" dirty="0"/>
              <a:t>Within a month, its Earthward face changes from a fully lit circle to a thin crescent and the back to a circle.</a:t>
            </a:r>
          </a:p>
          <a:p>
            <a:pPr lvl="0"/>
            <a:r>
              <a:rPr lang="en-US" dirty="0"/>
              <a:t>These different appearances of the moon result from its changing position with respect to the Earth and the sun.</a:t>
            </a:r>
          </a:p>
          <a:p>
            <a:endParaRPr lang="en-US" dirty="0"/>
          </a:p>
        </p:txBody>
      </p:sp>
      <p:pic>
        <p:nvPicPr>
          <p:cNvPr id="8194" name="Picture 2" descr="Image result for phases of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14002"/>
            <a:ext cx="57150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2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4354</TotalTime>
  <Words>1500</Words>
  <Application>Microsoft Office PowerPoint</Application>
  <PresentationFormat>Widescreen</PresentationFormat>
  <Paragraphs>104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Objects  In The  Solar System</vt:lpstr>
      <vt:lpstr> Moons </vt:lpstr>
      <vt:lpstr> Luna: The Moon of Earth </vt:lpstr>
      <vt:lpstr> Luna: The Moon of Earth </vt:lpstr>
      <vt:lpstr> Lunar Origins </vt:lpstr>
      <vt:lpstr>  Lunar Origins </vt:lpstr>
      <vt:lpstr> Lunar Origins</vt:lpstr>
      <vt:lpstr>Lunar Origins</vt:lpstr>
      <vt:lpstr> Phases of the Moon </vt:lpstr>
      <vt:lpstr>Phases of the Moon</vt:lpstr>
      <vt:lpstr>Phases of the Moon</vt:lpstr>
      <vt:lpstr> Eclipse </vt:lpstr>
      <vt:lpstr>Eclipse</vt:lpstr>
      <vt:lpstr>Eclipse</vt:lpstr>
      <vt:lpstr>Eclipse</vt:lpstr>
      <vt:lpstr> Small Bodies in the Solar System </vt:lpstr>
      <vt:lpstr> Small Bodies in the Solar System </vt:lpstr>
      <vt:lpstr> Small Bodies in the Solar System </vt:lpstr>
      <vt:lpstr>Small Bodies in the Solar System</vt:lpstr>
      <vt:lpstr>Small Bodies in the Solar System</vt:lpstr>
      <vt:lpstr> Asteroids </vt:lpstr>
      <vt:lpstr>Asteroids</vt:lpstr>
      <vt:lpstr>Asteroids</vt:lpstr>
      <vt:lpstr> Meteoroids </vt:lpstr>
      <vt:lpstr>Meteoroids</vt:lpstr>
      <vt:lpstr>Meteoroids</vt:lpstr>
    </vt:vector>
  </TitlesOfParts>
  <Company>Valley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Objects  In The  Solar System</dc:title>
  <dc:creator>Laura Brasher</dc:creator>
  <cp:lastModifiedBy>Laura Brasher</cp:lastModifiedBy>
  <cp:revision>9</cp:revision>
  <dcterms:created xsi:type="dcterms:W3CDTF">2019-01-25T17:03:43Z</dcterms:created>
  <dcterms:modified xsi:type="dcterms:W3CDTF">2019-02-12T20:56:52Z</dcterms:modified>
</cp:coreProperties>
</file>