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8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1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6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9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3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2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6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DC42C-32B5-4BFA-B659-19DD8F8B356B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55C1-B8A3-43C1-9422-D0BF0F415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2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359061"/>
              </p:ext>
            </p:extLst>
          </p:nvPr>
        </p:nvGraphicFramePr>
        <p:xfrm>
          <a:off x="354105" y="730211"/>
          <a:ext cx="5250630" cy="4218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630">
                  <a:extLst>
                    <a:ext uri="{9D8B030D-6E8A-4147-A177-3AD203B41FA5}">
                      <a16:colId xmlns:a16="http://schemas.microsoft.com/office/drawing/2014/main" val="3086269141"/>
                    </a:ext>
                  </a:extLst>
                </a:gridCol>
              </a:tblGrid>
              <a:tr h="105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terrestrial planets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5386547"/>
                  </a:ext>
                </a:extLst>
              </a:tr>
              <a:tr h="105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prograde rotation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8165593"/>
                  </a:ext>
                </a:extLst>
              </a:tr>
              <a:tr h="105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retrograde rotation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517415"/>
                  </a:ext>
                </a:extLst>
              </a:tr>
              <a:tr h="105457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gas giants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5596313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37366"/>
              </p:ext>
            </p:extLst>
          </p:nvPr>
        </p:nvGraphicFramePr>
        <p:xfrm>
          <a:off x="5604735" y="730211"/>
          <a:ext cx="3270324" cy="421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70324">
                  <a:extLst>
                    <a:ext uri="{9D8B030D-6E8A-4147-A177-3AD203B41FA5}">
                      <a16:colId xmlns:a16="http://schemas.microsoft.com/office/drawing/2014/main" val="2969094508"/>
                    </a:ext>
                  </a:extLst>
                </a:gridCol>
              </a:tblGrid>
              <a:tr h="1009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Mercury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5790723"/>
                  </a:ext>
                </a:extLst>
              </a:tr>
              <a:tr h="1009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Venus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621696"/>
                  </a:ext>
                </a:extLst>
              </a:tr>
              <a:tr h="118951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Earth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735159"/>
                  </a:ext>
                </a:extLst>
              </a:tr>
              <a:tr h="100959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Mars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5149548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01357"/>
              </p:ext>
            </p:extLst>
          </p:nvPr>
        </p:nvGraphicFramePr>
        <p:xfrm>
          <a:off x="8659907" y="730212"/>
          <a:ext cx="3532094" cy="4218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2094">
                  <a:extLst>
                    <a:ext uri="{9D8B030D-6E8A-4147-A177-3AD203B41FA5}">
                      <a16:colId xmlns:a16="http://schemas.microsoft.com/office/drawing/2014/main" val="91910252"/>
                    </a:ext>
                  </a:extLst>
                </a:gridCol>
              </a:tblGrid>
              <a:tr h="8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Jupiter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3157593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Saturn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9307938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Uranus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4168291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Neptune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5187069"/>
                  </a:ext>
                </a:extLst>
              </a:tr>
              <a:tr h="84366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effectLst/>
                        </a:rPr>
                        <a:t>Pluto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608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0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35475" cy="4392295"/>
          </a:xfrm>
        </p:spPr>
        <p:txBody>
          <a:bodyPr/>
          <a:lstStyle/>
          <a:p>
            <a:pPr lvl="0"/>
            <a:r>
              <a:rPr lang="en-US" dirty="0"/>
              <a:t>Because of its thin atmosphere, and its great distance from the sun, Mars is a cold planet.</a:t>
            </a:r>
          </a:p>
          <a:p>
            <a:pPr lvl="0"/>
            <a:r>
              <a:rPr lang="en-US" dirty="0"/>
              <a:t>Mid-summer temperatures range from -13 C to -77 C.</a:t>
            </a:r>
          </a:p>
          <a:p>
            <a:pPr lvl="0"/>
            <a:r>
              <a:rPr lang="en-US" dirty="0"/>
              <a:t>The atmosphere is so thin that the air pressure at the planet’s surface is equal to 30 km above Earth’s surface (about 3 times higher than most planes fly).</a:t>
            </a:r>
          </a:p>
          <a:p>
            <a:endParaRPr lang="en-US" dirty="0"/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14" y="1234229"/>
            <a:ext cx="5286637" cy="53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39" y="1933200"/>
            <a:ext cx="5218355" cy="436002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pressure of Mars’s thin atmosphere is so low that any liquid water would quickly boil away.</a:t>
            </a:r>
          </a:p>
          <a:p>
            <a:pPr lvl="0"/>
            <a:r>
              <a:rPr lang="en-US" dirty="0"/>
              <a:t>The only water on Mars is in the form of ice.</a:t>
            </a:r>
          </a:p>
          <a:p>
            <a:pPr lvl="0"/>
            <a:r>
              <a:rPr lang="en-US" dirty="0"/>
              <a:t>Liquid water did exist on Mars at one time.</a:t>
            </a:r>
          </a:p>
          <a:p>
            <a:pPr lvl="0"/>
            <a:r>
              <a:rPr lang="en-US" dirty="0"/>
              <a:t>Most of that water is found in the polar ice caps or frozen beneath the surface.</a:t>
            </a:r>
          </a:p>
          <a:p>
            <a:endParaRPr lang="en-US" dirty="0"/>
          </a:p>
        </p:txBody>
      </p:sp>
      <p:pic>
        <p:nvPicPr>
          <p:cNvPr id="921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52" y="2297971"/>
            <a:ext cx="5334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69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57744" cy="4166384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Mars has two volcanic fields.</a:t>
            </a:r>
          </a:p>
          <a:p>
            <a:pPr lvl="0"/>
            <a:r>
              <a:rPr lang="en-US" dirty="0"/>
              <a:t>The largest mountain in the solar system is the extinct volcano Olympus Mons.</a:t>
            </a:r>
          </a:p>
          <a:p>
            <a:pPr lvl="0"/>
            <a:r>
              <a:rPr lang="en-US" dirty="0"/>
              <a:t>Period of rotation 24 hours 37 minutes.</a:t>
            </a:r>
          </a:p>
          <a:p>
            <a:pPr lvl="0"/>
            <a:r>
              <a:rPr lang="en-US" dirty="0"/>
              <a:t>Period of revolution 1 year 322 days.</a:t>
            </a:r>
          </a:p>
          <a:p>
            <a:pPr lvl="0"/>
            <a:r>
              <a:rPr lang="en-US" dirty="0"/>
              <a:t>Diameter 6,794</a:t>
            </a:r>
          </a:p>
          <a:p>
            <a:endParaRPr lang="en-US" dirty="0"/>
          </a:p>
        </p:txBody>
      </p:sp>
      <p:pic>
        <p:nvPicPr>
          <p:cNvPr id="10242" name="Picture 2" descr="Image result for olympus mons on m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89" y="1339009"/>
            <a:ext cx="57150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Outer</a:t>
            </a:r>
            <a:r>
              <a:rPr lang="en-US" dirty="0" smtClean="0"/>
              <a:t> </a:t>
            </a:r>
            <a:r>
              <a:rPr lang="en-US" b="1" dirty="0"/>
              <a:t>Planets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58639"/>
          </a:xfrm>
        </p:spPr>
        <p:txBody>
          <a:bodyPr/>
          <a:lstStyle/>
          <a:p>
            <a:pPr lvl="0"/>
            <a:r>
              <a:rPr lang="en-US" dirty="0"/>
              <a:t>All of the outer planets are gas giants.</a:t>
            </a:r>
          </a:p>
          <a:p>
            <a:pPr lvl="0"/>
            <a:r>
              <a:rPr lang="en-US" dirty="0"/>
              <a:t>Gas giants are large without solid surfaces.</a:t>
            </a:r>
          </a:p>
          <a:p>
            <a:endParaRPr lang="en-US" dirty="0"/>
          </a:p>
        </p:txBody>
      </p:sp>
      <p:pic>
        <p:nvPicPr>
          <p:cNvPr id="11266" name="Picture 2" descr="Image result for gas gia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57" y="3090975"/>
            <a:ext cx="5988907" cy="35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9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Jupiter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61386" cy="4446083"/>
          </a:xfrm>
        </p:spPr>
        <p:txBody>
          <a:bodyPr/>
          <a:lstStyle/>
          <a:p>
            <a:pPr lvl="0"/>
            <a:r>
              <a:rPr lang="en-US" dirty="0"/>
              <a:t>Like the sun, Jupiter is made of hydrogen and helium.</a:t>
            </a:r>
          </a:p>
          <a:p>
            <a:pPr lvl="0"/>
            <a:r>
              <a:rPr lang="en-US" dirty="0"/>
              <a:t>The outer part of Jupiter’s atmosphere is made of layered clouds of water, methane and ammonia.</a:t>
            </a:r>
          </a:p>
          <a:p>
            <a:pPr lvl="0"/>
            <a:r>
              <a:rPr lang="en-US" dirty="0"/>
              <a:t>Jupiter also has a great red spot, which is a long lasting storm system, which has a diameter one and a half times Earth.</a:t>
            </a:r>
          </a:p>
          <a:p>
            <a:endParaRPr lang="en-US" dirty="0"/>
          </a:p>
        </p:txBody>
      </p:sp>
      <p:pic>
        <p:nvPicPr>
          <p:cNvPr id="12292" name="Picture 4" descr="Image result for jup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38" y="1825624"/>
            <a:ext cx="5373930" cy="37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3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Jupiter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465320" cy="47688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At 10,000 km deep, the pressure is high enough to change hydrogen gas into a liquid.</a:t>
            </a:r>
          </a:p>
          <a:p>
            <a:pPr lvl="0"/>
            <a:r>
              <a:rPr lang="en-US" dirty="0"/>
              <a:t>Unlike most planets, Jupiter radiates much more heat than it receives from the sun.</a:t>
            </a:r>
          </a:p>
          <a:p>
            <a:pPr lvl="0"/>
            <a:r>
              <a:rPr lang="en-US" dirty="0"/>
              <a:t>Period of rotation 9 hours 50 minutes.</a:t>
            </a:r>
          </a:p>
          <a:p>
            <a:pPr lvl="0"/>
            <a:r>
              <a:rPr lang="en-US" dirty="0"/>
              <a:t>Period of revolution 11 years 313 days.</a:t>
            </a:r>
          </a:p>
          <a:p>
            <a:pPr lvl="0"/>
            <a:r>
              <a:rPr lang="en-US" dirty="0"/>
              <a:t>Diameter 142,984 km</a:t>
            </a:r>
          </a:p>
          <a:p>
            <a:endParaRPr lang="en-US" dirty="0"/>
          </a:p>
        </p:txBody>
      </p:sp>
      <p:pic>
        <p:nvPicPr>
          <p:cNvPr id="13314" name="Picture 2" descr="Image result for jup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769" y="1398495"/>
            <a:ext cx="5033570" cy="503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6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Saturn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138" y="1459864"/>
            <a:ext cx="5143053" cy="438153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Saturn is the second largest planet; it is 764 times the volume of Earth and 95 times more massive.</a:t>
            </a:r>
          </a:p>
          <a:p>
            <a:pPr lvl="0"/>
            <a:r>
              <a:rPr lang="en-US" dirty="0"/>
              <a:t>Its composition is mostly hydrogen and helium, with methane, ammonia and ethane in the upper atmosphere.</a:t>
            </a:r>
          </a:p>
          <a:p>
            <a:pPr lvl="0"/>
            <a:r>
              <a:rPr lang="en-US" dirty="0"/>
              <a:t>Saturn is not as colorful as Jupiter because it is cooler.</a:t>
            </a:r>
          </a:p>
          <a:p>
            <a:pPr lvl="0"/>
            <a:r>
              <a:rPr lang="en-US" dirty="0"/>
              <a:t>Like Jupiter, Saturn gives off more heat than it receives from the sun.</a:t>
            </a:r>
          </a:p>
          <a:p>
            <a:endParaRPr lang="en-US" dirty="0"/>
          </a:p>
        </p:txBody>
      </p:sp>
      <p:pic>
        <p:nvPicPr>
          <p:cNvPr id="14338" name="Picture 2" descr="Image result for sa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072" y="-129091"/>
            <a:ext cx="4997899" cy="714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272144" cy="446759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All of the gas giants have rings, but Saturn’s are the largest.</a:t>
            </a:r>
          </a:p>
          <a:p>
            <a:pPr lvl="0"/>
            <a:r>
              <a:rPr lang="en-US" dirty="0"/>
              <a:t>The rings are only a few hundred meters thick.</a:t>
            </a:r>
          </a:p>
          <a:p>
            <a:pPr lvl="0"/>
            <a:r>
              <a:rPr lang="en-US" dirty="0"/>
              <a:t>The rings consist of icy particles that range in size from a few cm to several meters across.</a:t>
            </a:r>
          </a:p>
          <a:p>
            <a:pPr lvl="0"/>
            <a:r>
              <a:rPr lang="en-US" dirty="0"/>
              <a:t>Period of rotation 10 hours 30 minutes.</a:t>
            </a:r>
          </a:p>
          <a:p>
            <a:pPr lvl="0"/>
            <a:r>
              <a:rPr lang="en-US" dirty="0"/>
              <a:t>Period of revolution 29 years 155 days.</a:t>
            </a:r>
          </a:p>
          <a:p>
            <a:pPr lvl="0"/>
            <a:r>
              <a:rPr lang="en-US" dirty="0"/>
              <a:t>Diameter 120,536 km</a:t>
            </a:r>
          </a:p>
          <a:p>
            <a:endParaRPr lang="en-US" dirty="0"/>
          </a:p>
        </p:txBody>
      </p:sp>
      <p:pic>
        <p:nvPicPr>
          <p:cNvPr id="15362" name="Picture 2" descr="Image result for saturn rings up 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45" y="1825623"/>
            <a:ext cx="6081656" cy="39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8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Uranus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4706"/>
            <a:ext cx="4615927" cy="530351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Uranus has about 63 times the volume of Earth and is nearly 15 times as massive.  Uranus is tipped over on its side; the axis of rotation is tilted by almost 90 degrees.  </a:t>
            </a:r>
          </a:p>
          <a:p>
            <a:pPr lvl="0"/>
            <a:r>
              <a:rPr lang="en-US" dirty="0"/>
              <a:t>For part of a Uranus year, one pole points toward the sun while the other pole is in darkness.</a:t>
            </a:r>
          </a:p>
          <a:p>
            <a:pPr lvl="0"/>
            <a:r>
              <a:rPr lang="en-US" dirty="0"/>
              <a:t>The moons and the thin rings of Uranus all lie in a disk that is in the same plane as the equator of Uranus.</a:t>
            </a:r>
          </a:p>
          <a:p>
            <a:pPr lvl="0"/>
            <a:r>
              <a:rPr lang="en-US" dirty="0"/>
              <a:t>The orbits of Uranus’s moons are all tilted out of the plane of the solar system.</a:t>
            </a:r>
          </a:p>
          <a:p>
            <a:endParaRPr lang="en-US" dirty="0"/>
          </a:p>
        </p:txBody>
      </p:sp>
      <p:pic>
        <p:nvPicPr>
          <p:cNvPr id="16388" name="Picture 4" descr="Image result for ura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3" y="1565469"/>
            <a:ext cx="6490447" cy="43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0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192"/>
            <a:ext cx="5013960" cy="553480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Uranus was hit by a massive object that tipped the planet over.</a:t>
            </a:r>
          </a:p>
          <a:p>
            <a:pPr lvl="0"/>
            <a:r>
              <a:rPr lang="en-US" dirty="0"/>
              <a:t>Uranus was the first planet discovered with a telescope.</a:t>
            </a:r>
          </a:p>
          <a:p>
            <a:pPr lvl="0"/>
            <a:r>
              <a:rPr lang="en-US" dirty="0"/>
              <a:t>The atmosphere is mainly hydrogen and methane gas, which absorbs the red part of sunlight very strongly.</a:t>
            </a:r>
          </a:p>
          <a:p>
            <a:pPr lvl="0"/>
            <a:r>
              <a:rPr lang="en-US" dirty="0"/>
              <a:t>While Uranus is smaller than Jupiter and Saturn, it has similar densities.</a:t>
            </a:r>
          </a:p>
          <a:p>
            <a:pPr lvl="0"/>
            <a:r>
              <a:rPr lang="en-US" dirty="0"/>
              <a:t>This suggest that they have water in their interiors.</a:t>
            </a:r>
          </a:p>
          <a:p>
            <a:pPr lvl="0"/>
            <a:r>
              <a:rPr lang="en-US" dirty="0"/>
              <a:t>Period of rotation 17 hours 14 minutes.</a:t>
            </a:r>
          </a:p>
          <a:p>
            <a:pPr lvl="0"/>
            <a:r>
              <a:rPr lang="en-US" dirty="0"/>
              <a:t>Period of revolution 83 years 274 days</a:t>
            </a:r>
          </a:p>
          <a:p>
            <a:pPr lvl="0"/>
            <a:r>
              <a:rPr lang="en-US" dirty="0"/>
              <a:t>Diameter 51,118 km</a:t>
            </a:r>
          </a:p>
          <a:p>
            <a:endParaRPr lang="en-US" dirty="0"/>
          </a:p>
        </p:txBody>
      </p:sp>
      <p:pic>
        <p:nvPicPr>
          <p:cNvPr id="17410" name="Picture 2" descr="Image result for uran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0688"/>
            <a:ext cx="5825688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7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Neptune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62139" cy="400502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Neptune was discovered in 1846.</a:t>
            </a:r>
          </a:p>
          <a:p>
            <a:pPr lvl="0"/>
            <a:r>
              <a:rPr lang="en-US" dirty="0"/>
              <a:t>Neptune’s atmosphere is nearly the same as that of Uranus.</a:t>
            </a:r>
          </a:p>
          <a:p>
            <a:pPr lvl="0"/>
            <a:r>
              <a:rPr lang="en-US" dirty="0"/>
              <a:t>Neptune’s’ atmosphere contains belts of clouds.  </a:t>
            </a:r>
          </a:p>
          <a:p>
            <a:pPr lvl="0"/>
            <a:r>
              <a:rPr lang="en-US" dirty="0"/>
              <a:t>Neptune has a great dark spot similar to the great red spot on Jupiter.</a:t>
            </a:r>
          </a:p>
          <a:p>
            <a:endParaRPr lang="en-US" dirty="0"/>
          </a:p>
        </p:txBody>
      </p:sp>
      <p:pic>
        <p:nvPicPr>
          <p:cNvPr id="18434" name="Picture 2" descr="Image result for nept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40" y="1458763"/>
            <a:ext cx="6318325" cy="47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0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Neptune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1692" cy="5032375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Neptune’s interior release heat to its outer layers.</a:t>
            </a:r>
          </a:p>
          <a:p>
            <a:pPr lvl="0"/>
            <a:r>
              <a:rPr lang="en-US" dirty="0"/>
              <a:t>This helps the warm gases rise and cool gases sink, setting up the wind patterns in the atmosphere that create the belts of clouds.</a:t>
            </a:r>
          </a:p>
          <a:p>
            <a:pPr lvl="0"/>
            <a:r>
              <a:rPr lang="en-US" dirty="0"/>
              <a:t>Neptune also has very narrow rings.</a:t>
            </a:r>
          </a:p>
          <a:p>
            <a:pPr lvl="0"/>
            <a:r>
              <a:rPr lang="en-US" dirty="0"/>
              <a:t>Period of rotation is 16 hours 7 minutes</a:t>
            </a:r>
          </a:p>
          <a:p>
            <a:pPr lvl="0"/>
            <a:r>
              <a:rPr lang="en-US" dirty="0"/>
              <a:t>Period of revolution 83 years, 274 days.</a:t>
            </a:r>
          </a:p>
          <a:p>
            <a:pPr lvl="0"/>
            <a:r>
              <a:rPr lang="en-US" dirty="0"/>
              <a:t>Diameter 49,528 km</a:t>
            </a:r>
          </a:p>
          <a:p>
            <a:endParaRPr lang="en-US" dirty="0"/>
          </a:p>
        </p:txBody>
      </p:sp>
      <p:pic>
        <p:nvPicPr>
          <p:cNvPr id="19458" name="Picture 2" descr="Image result for neptune 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92" y="1991902"/>
            <a:ext cx="54864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08351" cy="3854413"/>
          </a:xfrm>
        </p:spPr>
        <p:txBody>
          <a:bodyPr/>
          <a:lstStyle/>
          <a:p>
            <a:pPr lvl="0"/>
            <a:r>
              <a:rPr lang="en-US" dirty="0"/>
              <a:t>Pluto is less than half the size of Mercury.</a:t>
            </a:r>
          </a:p>
          <a:p>
            <a:pPr lvl="0"/>
            <a:r>
              <a:rPr lang="en-US" dirty="0"/>
              <a:t>It’s moon Charon is more than half its size.</a:t>
            </a:r>
          </a:p>
          <a:p>
            <a:pPr lvl="0"/>
            <a:r>
              <a:rPr lang="en-US" dirty="0"/>
              <a:t>Pluto is made of rock and ice.</a:t>
            </a:r>
          </a:p>
          <a:p>
            <a:pPr lvl="0"/>
            <a:r>
              <a:rPr lang="en-US" dirty="0"/>
              <a:t>It has a very thin atmosphere of methane.</a:t>
            </a:r>
          </a:p>
          <a:p>
            <a:endParaRPr lang="en-US" dirty="0"/>
          </a:p>
        </p:txBody>
      </p:sp>
      <p:pic>
        <p:nvPicPr>
          <p:cNvPr id="20482" name="Picture 2" descr="Image result for plu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670" y="768798"/>
            <a:ext cx="5968066" cy="59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346986" cy="446759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Pluto is covered by nitrogen ice.</a:t>
            </a:r>
          </a:p>
          <a:p>
            <a:pPr lvl="0"/>
            <a:r>
              <a:rPr lang="en-US" dirty="0"/>
              <a:t>Charon is covered by water ice.</a:t>
            </a:r>
          </a:p>
          <a:p>
            <a:pPr lvl="0"/>
            <a:r>
              <a:rPr lang="en-US" dirty="0"/>
              <a:t>Period of rotation</a:t>
            </a:r>
          </a:p>
          <a:p>
            <a:pPr lvl="0"/>
            <a:r>
              <a:rPr lang="en-US" dirty="0"/>
              <a:t>6 days, 10 hours</a:t>
            </a:r>
          </a:p>
          <a:p>
            <a:pPr lvl="0"/>
            <a:r>
              <a:rPr lang="en-US" dirty="0"/>
              <a:t>Period of revolution 248 years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150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63" y="1968649"/>
            <a:ext cx="6592736" cy="37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0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43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Inner </a:t>
            </a:r>
            <a:r>
              <a:rPr lang="en-US" b="1" dirty="0"/>
              <a:t>Planets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solar system is divided into two groups of planets—inner planets and outer planets.</a:t>
            </a:r>
          </a:p>
          <a:p>
            <a:pPr lvl="0"/>
            <a:r>
              <a:rPr lang="en-US" dirty="0"/>
              <a:t>The inner planets are called terrestrial planets, because they are small, dense and rocky.</a:t>
            </a:r>
          </a:p>
          <a:p>
            <a:endParaRPr lang="en-US" dirty="0"/>
          </a:p>
        </p:txBody>
      </p:sp>
      <p:pic>
        <p:nvPicPr>
          <p:cNvPr id="1028" name="Picture 4" descr="Image result for so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58" y="3699947"/>
            <a:ext cx="8757621" cy="31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3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Mercury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7296" cy="4725782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On Mercury, you would weigh 38% of what you weigh on Earth.</a:t>
            </a:r>
          </a:p>
          <a:p>
            <a:pPr lvl="0"/>
            <a:r>
              <a:rPr lang="en-US" dirty="0"/>
              <a:t>A day on Mercury is 59 Earth days long.</a:t>
            </a:r>
          </a:p>
          <a:p>
            <a:pPr lvl="0"/>
            <a:r>
              <a:rPr lang="en-US" dirty="0"/>
              <a:t>Mercury spins on its axis much more slowly than Earth does.</a:t>
            </a:r>
          </a:p>
          <a:p>
            <a:pPr lvl="0"/>
            <a:r>
              <a:rPr lang="en-US" dirty="0"/>
              <a:t>Mercury’s year is only 88 Earth days long.</a:t>
            </a:r>
          </a:p>
          <a:p>
            <a:pPr lvl="0"/>
            <a:r>
              <a:rPr lang="en-US" dirty="0"/>
              <a:t>Mercury’s surface temperature ranges from -173C to 427 C.</a:t>
            </a:r>
          </a:p>
          <a:p>
            <a:pPr lvl="0"/>
            <a:r>
              <a:rPr lang="en-US" dirty="0"/>
              <a:t>Diameter 4,878 km</a:t>
            </a:r>
          </a:p>
          <a:p>
            <a:endParaRPr lang="en-US" dirty="0"/>
          </a:p>
        </p:txBody>
      </p:sp>
      <p:pic>
        <p:nvPicPr>
          <p:cNvPr id="2050" name="Picture 2" descr="Image result for merc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Venus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87296" cy="4351338"/>
          </a:xfrm>
        </p:spPr>
        <p:txBody>
          <a:bodyPr/>
          <a:lstStyle/>
          <a:p>
            <a:pPr lvl="0"/>
            <a:r>
              <a:rPr lang="en-US" dirty="0"/>
              <a:t>Venus is more similar to Earth than any other planet.</a:t>
            </a:r>
          </a:p>
          <a:p>
            <a:pPr lvl="0"/>
            <a:r>
              <a:rPr lang="en-US" dirty="0"/>
              <a:t>They have about the same size, mass and density.</a:t>
            </a:r>
          </a:p>
          <a:p>
            <a:pPr lvl="0"/>
            <a:r>
              <a:rPr lang="en-US" dirty="0"/>
              <a:t>Unlike Earth, the sun on Venus rises in the west and sets in the east.</a:t>
            </a:r>
          </a:p>
          <a:p>
            <a:pPr lvl="0"/>
            <a:r>
              <a:rPr lang="en-US" dirty="0"/>
              <a:t>This is because Venus rotates clockwise while all of the other planets rotate counter clockwise.</a:t>
            </a:r>
          </a:p>
          <a:p>
            <a:endParaRPr lang="en-US" dirty="0"/>
          </a:p>
        </p:txBody>
      </p:sp>
      <p:pic>
        <p:nvPicPr>
          <p:cNvPr id="3074" name="Picture 2" descr="Image result for 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1045116"/>
            <a:ext cx="5131846" cy="513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24718" cy="4351338"/>
          </a:xfrm>
        </p:spPr>
        <p:txBody>
          <a:bodyPr/>
          <a:lstStyle/>
          <a:p>
            <a:pPr lvl="0"/>
            <a:r>
              <a:rPr lang="en-US" dirty="0"/>
              <a:t>Earth is said to have prograde rotation.</a:t>
            </a:r>
          </a:p>
          <a:p>
            <a:pPr lvl="0"/>
            <a:r>
              <a:rPr lang="en-US" dirty="0"/>
              <a:t>Venus has retrograde rotation.</a:t>
            </a:r>
          </a:p>
          <a:p>
            <a:pPr lvl="0"/>
            <a:r>
              <a:rPr lang="en-US" dirty="0"/>
              <a:t>Venus rotates much more slowly than Earth.</a:t>
            </a:r>
          </a:p>
          <a:p>
            <a:pPr lvl="0"/>
            <a:r>
              <a:rPr lang="en-US" dirty="0"/>
              <a:t>A day on Venus takes 243 Earth days, while a year takes 224 Earth days.</a:t>
            </a:r>
          </a:p>
          <a:p>
            <a:endParaRPr lang="en-US" dirty="0"/>
          </a:p>
        </p:txBody>
      </p:sp>
      <p:pic>
        <p:nvPicPr>
          <p:cNvPr id="4098" name="Picture 2" descr="Image result for 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63" y="1344707"/>
            <a:ext cx="5908162" cy="443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874111" cy="5032375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The atmosphere on Venus is the densest of the terrestrial planets.</a:t>
            </a:r>
          </a:p>
          <a:p>
            <a:pPr lvl="0"/>
            <a:r>
              <a:rPr lang="en-US" dirty="0" smtClean="0"/>
              <a:t>It consists mostly of carbon dioxide and corrosive acids.</a:t>
            </a:r>
          </a:p>
          <a:p>
            <a:pPr lvl="0"/>
            <a:r>
              <a:rPr lang="en-US" dirty="0" smtClean="0"/>
              <a:t>The carbon dioxide traps heat from sunlight in the process known as the greenhouse effect.</a:t>
            </a:r>
          </a:p>
          <a:p>
            <a:pPr lvl="0"/>
            <a:r>
              <a:rPr lang="en-US" dirty="0"/>
              <a:t>The surface temperature is 464 C.</a:t>
            </a:r>
          </a:p>
          <a:p>
            <a:pPr lvl="0"/>
            <a:r>
              <a:rPr lang="en-US" dirty="0"/>
              <a:t>Venus is the hottest planet.</a:t>
            </a:r>
          </a:p>
          <a:p>
            <a:pPr lvl="0"/>
            <a:r>
              <a:rPr lang="en-US" dirty="0"/>
              <a:t>Diameter 12,104 km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1" y="1904102"/>
            <a:ext cx="5983889" cy="42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Earth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46233" cy="4542902"/>
          </a:xfrm>
        </p:spPr>
        <p:txBody>
          <a:bodyPr/>
          <a:lstStyle/>
          <a:p>
            <a:pPr lvl="0"/>
            <a:r>
              <a:rPr lang="en-US" dirty="0"/>
              <a:t>Constantly changing weather patterns create the swirls of clouds that blanket the Earth.</a:t>
            </a:r>
          </a:p>
          <a:p>
            <a:pPr lvl="0"/>
            <a:r>
              <a:rPr lang="en-US" dirty="0"/>
              <a:t>Earth formed at just the right distance from the sun.</a:t>
            </a:r>
          </a:p>
          <a:p>
            <a:pPr lvl="0"/>
            <a:r>
              <a:rPr lang="en-US" dirty="0"/>
              <a:t>The temperatures are warm enough to prevent most of its water from freezing, but cool enough to keep it from boiling away.</a:t>
            </a:r>
          </a:p>
          <a:p>
            <a:endParaRPr lang="en-US" dirty="0"/>
          </a:p>
        </p:txBody>
      </p:sp>
      <p:pic>
        <p:nvPicPr>
          <p:cNvPr id="6146" name="Picture 2" descr="Image result for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33" y="1061861"/>
            <a:ext cx="5992720" cy="61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1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648200" cy="5032375"/>
          </a:xfrm>
        </p:spPr>
        <p:txBody>
          <a:bodyPr/>
          <a:lstStyle/>
          <a:p>
            <a:pPr lvl="0"/>
            <a:r>
              <a:rPr lang="en-US" dirty="0"/>
              <a:t>Liquid water is the key to the development of life on Earth.</a:t>
            </a:r>
          </a:p>
          <a:p>
            <a:pPr lvl="0"/>
            <a:r>
              <a:rPr lang="en-US" dirty="0"/>
              <a:t>Water provides a means for much of the chemistry that living things depend on for survival.</a:t>
            </a:r>
          </a:p>
          <a:p>
            <a:pPr lvl="0"/>
            <a:r>
              <a:rPr lang="en-US" dirty="0"/>
              <a:t>Diameter 12,756</a:t>
            </a:r>
          </a:p>
          <a:p>
            <a:endParaRPr lang="en-US" dirty="0"/>
          </a:p>
        </p:txBody>
      </p:sp>
      <p:pic>
        <p:nvPicPr>
          <p:cNvPr id="7170" name="Picture 2" descr="Image result for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06" y="1376979"/>
            <a:ext cx="5690325" cy="37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1112</Words>
  <Application>Microsoft Office PowerPoint</Application>
  <PresentationFormat>Widescreen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Planets</vt:lpstr>
      <vt:lpstr> Inner Planets </vt:lpstr>
      <vt:lpstr> Mercury </vt:lpstr>
      <vt:lpstr> Venus </vt:lpstr>
      <vt:lpstr>Venus</vt:lpstr>
      <vt:lpstr>Venus</vt:lpstr>
      <vt:lpstr> Earth </vt:lpstr>
      <vt:lpstr>Earth</vt:lpstr>
      <vt:lpstr> Mars </vt:lpstr>
      <vt:lpstr>Mars</vt:lpstr>
      <vt:lpstr>Mars</vt:lpstr>
      <vt:lpstr> Outer Planets </vt:lpstr>
      <vt:lpstr> Jupiter </vt:lpstr>
      <vt:lpstr>Jupiter</vt:lpstr>
      <vt:lpstr> Saturn </vt:lpstr>
      <vt:lpstr>Saturn</vt:lpstr>
      <vt:lpstr> Uranus </vt:lpstr>
      <vt:lpstr>Uranus</vt:lpstr>
      <vt:lpstr> Neptune </vt:lpstr>
      <vt:lpstr>Neptune</vt:lpstr>
      <vt:lpstr>Pluto</vt:lpstr>
      <vt:lpstr>Pluto</vt:lpstr>
    </vt:vector>
  </TitlesOfParts>
  <Company>Valley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</dc:title>
  <dc:creator>Laura Brasher</dc:creator>
  <cp:lastModifiedBy>Laura Brasher</cp:lastModifiedBy>
  <cp:revision>7</cp:revision>
  <dcterms:created xsi:type="dcterms:W3CDTF">2019-01-15T16:39:20Z</dcterms:created>
  <dcterms:modified xsi:type="dcterms:W3CDTF">2019-10-31T20:49:35Z</dcterms:modified>
</cp:coreProperties>
</file>