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05FDE-9067-4F4F-ADC8-AAD2FAADA7CF}"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418769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05FDE-9067-4F4F-ADC8-AAD2FAADA7CF}"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232095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05FDE-9067-4F4F-ADC8-AAD2FAADA7CF}"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132675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05FDE-9067-4F4F-ADC8-AAD2FAADA7CF}"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245956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705FDE-9067-4F4F-ADC8-AAD2FAADA7CF}"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329147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05FDE-9067-4F4F-ADC8-AAD2FAADA7CF}"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233426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05FDE-9067-4F4F-ADC8-AAD2FAADA7CF}"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133020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05FDE-9067-4F4F-ADC8-AAD2FAADA7CF}"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7837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05FDE-9067-4F4F-ADC8-AAD2FAADA7CF}"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172656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705FDE-9067-4F4F-ADC8-AAD2FAADA7CF}"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158910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705FDE-9067-4F4F-ADC8-AAD2FAADA7CF}"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AAFF1-C80C-495F-8AB8-CABBA1386371}" type="slidenum">
              <a:rPr lang="en-US" smtClean="0"/>
              <a:t>‹#›</a:t>
            </a:fld>
            <a:endParaRPr lang="en-US"/>
          </a:p>
        </p:txBody>
      </p:sp>
    </p:spTree>
    <p:extLst>
      <p:ext uri="{BB962C8B-B14F-4D97-AF65-F5344CB8AC3E}">
        <p14:creationId xmlns:p14="http://schemas.microsoft.com/office/powerpoint/2010/main" val="288127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05FDE-9067-4F4F-ADC8-AAD2FAADA7CF}" type="datetimeFigureOut">
              <a:rPr lang="en-US" smtClean="0"/>
              <a:t>1/31/2019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AAFF1-C80C-495F-8AB8-CABBA1386371}" type="slidenum">
              <a:rPr lang="en-US" smtClean="0"/>
              <a:t>‹#›</a:t>
            </a:fld>
            <a:endParaRPr lang="en-US"/>
          </a:p>
        </p:txBody>
      </p:sp>
    </p:spTree>
    <p:extLst>
      <p:ext uri="{BB962C8B-B14F-4D97-AF65-F5344CB8AC3E}">
        <p14:creationId xmlns:p14="http://schemas.microsoft.com/office/powerpoint/2010/main" val="303531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3692713"/>
              </p:ext>
            </p:extLst>
          </p:nvPr>
        </p:nvGraphicFramePr>
        <p:xfrm>
          <a:off x="484093" y="719666"/>
          <a:ext cx="11037348" cy="5659618"/>
        </p:xfrm>
        <a:graphic>
          <a:graphicData uri="http://schemas.openxmlformats.org/drawingml/2006/table">
            <a:tbl>
              <a:tblPr firstRow="1" bandRow="1">
                <a:tableStyleId>{5940675A-B579-460E-94D1-54222C63F5DA}</a:tableStyleId>
              </a:tblPr>
              <a:tblGrid>
                <a:gridCol w="3679116">
                  <a:extLst>
                    <a:ext uri="{9D8B030D-6E8A-4147-A177-3AD203B41FA5}">
                      <a16:colId xmlns:a16="http://schemas.microsoft.com/office/drawing/2014/main" val="1644243413"/>
                    </a:ext>
                  </a:extLst>
                </a:gridCol>
                <a:gridCol w="4109422">
                  <a:extLst>
                    <a:ext uri="{9D8B030D-6E8A-4147-A177-3AD203B41FA5}">
                      <a16:colId xmlns:a16="http://schemas.microsoft.com/office/drawing/2014/main" val="4280945543"/>
                    </a:ext>
                  </a:extLst>
                </a:gridCol>
                <a:gridCol w="3248810">
                  <a:extLst>
                    <a:ext uri="{9D8B030D-6E8A-4147-A177-3AD203B41FA5}">
                      <a16:colId xmlns:a16="http://schemas.microsoft.com/office/drawing/2014/main" val="1767687765"/>
                    </a:ext>
                  </a:extLst>
                </a:gridCol>
              </a:tblGrid>
              <a:tr h="1581644">
                <a:tc>
                  <a:txBody>
                    <a:bodyPr/>
                    <a:lstStyle/>
                    <a:p>
                      <a:pPr algn="l" fontAlgn="b"/>
                      <a:r>
                        <a:rPr lang="en-US" sz="3600" b="0" i="0" u="none" strike="noStrike" dirty="0">
                          <a:solidFill>
                            <a:srgbClr val="000000"/>
                          </a:solidFill>
                          <a:effectLst/>
                          <a:latin typeface="Calibri" panose="020F0502020204030204" pitchFamily="34" charset="0"/>
                        </a:rPr>
                        <a:t>astronomical unit</a:t>
                      </a:r>
                    </a:p>
                  </a:txBody>
                  <a:tcPr marL="9525" marR="9525" marT="9525" marB="0" anchor="b"/>
                </a:tc>
                <a:tc>
                  <a:txBody>
                    <a:bodyPr/>
                    <a:lstStyle/>
                    <a:p>
                      <a:pPr algn="l" fontAlgn="b"/>
                      <a:r>
                        <a:rPr lang="en-US" sz="3600" b="0" i="0" u="none" strike="noStrike" dirty="0">
                          <a:solidFill>
                            <a:srgbClr val="000000"/>
                          </a:solidFill>
                          <a:effectLst/>
                          <a:latin typeface="Calibri" panose="020F0502020204030204" pitchFamily="34" charset="0"/>
                        </a:rPr>
                        <a:t>planetesimals</a:t>
                      </a:r>
                    </a:p>
                  </a:txBody>
                  <a:tcPr marL="9525" marR="9525" marT="9525" marB="0" anchor="b"/>
                </a:tc>
                <a:tc>
                  <a:txBody>
                    <a:bodyPr/>
                    <a:lstStyle/>
                    <a:p>
                      <a:pPr algn="l" fontAlgn="b"/>
                      <a:r>
                        <a:rPr lang="en-US" sz="3600" b="0" i="0" u="none" strike="noStrike" dirty="0">
                          <a:solidFill>
                            <a:srgbClr val="000000"/>
                          </a:solidFill>
                          <a:effectLst/>
                          <a:latin typeface="Calibri" panose="020F0502020204030204" pitchFamily="34" charset="0"/>
                        </a:rPr>
                        <a:t>solar nebula</a:t>
                      </a:r>
                    </a:p>
                  </a:txBody>
                  <a:tcPr marL="9525" marR="9525" marT="9525" marB="0" anchor="b"/>
                </a:tc>
                <a:extLst>
                  <a:ext uri="{0D108BD9-81ED-4DB2-BD59-A6C34878D82A}">
                    <a16:rowId xmlns:a16="http://schemas.microsoft.com/office/drawing/2014/main" val="40463537"/>
                  </a:ext>
                </a:extLst>
              </a:tr>
              <a:tr h="1581644">
                <a:tc>
                  <a:txBody>
                    <a:bodyPr/>
                    <a:lstStyle/>
                    <a:p>
                      <a:pPr algn="l" fontAlgn="b"/>
                      <a:r>
                        <a:rPr lang="en-US" sz="3600" b="0" i="0" u="none" strike="noStrike" dirty="0">
                          <a:solidFill>
                            <a:srgbClr val="000000"/>
                          </a:solidFill>
                          <a:effectLst/>
                          <a:latin typeface="Calibri" panose="020F0502020204030204" pitchFamily="34" charset="0"/>
                        </a:rPr>
                        <a:t>ellipse</a:t>
                      </a:r>
                    </a:p>
                  </a:txBody>
                  <a:tcPr marL="9525" marR="9525" marT="9525" marB="0" anchor="b"/>
                </a:tc>
                <a:tc>
                  <a:txBody>
                    <a:bodyPr/>
                    <a:lstStyle/>
                    <a:p>
                      <a:pPr algn="l" fontAlgn="b"/>
                      <a:r>
                        <a:rPr lang="en-US" sz="3600" b="0" i="0" u="none" strike="noStrike" dirty="0">
                          <a:solidFill>
                            <a:srgbClr val="000000"/>
                          </a:solidFill>
                          <a:effectLst/>
                          <a:latin typeface="Calibri" panose="020F0502020204030204" pitchFamily="34" charset="0"/>
                        </a:rPr>
                        <a:t>revolution</a:t>
                      </a:r>
                    </a:p>
                  </a:txBody>
                  <a:tcPr marL="9525" marR="9525" marT="9525" marB="0" anchor="b"/>
                </a:tc>
                <a:tc>
                  <a:txBody>
                    <a:bodyPr/>
                    <a:lstStyle/>
                    <a:p>
                      <a:pPr algn="l" fontAlgn="b"/>
                      <a:r>
                        <a:rPr lang="en-US" sz="3600" b="0" i="0" u="none" strike="noStrike" dirty="0">
                          <a:solidFill>
                            <a:srgbClr val="000000"/>
                          </a:solidFill>
                          <a:effectLst/>
                          <a:latin typeface="Calibri" panose="020F0502020204030204" pitchFamily="34" charset="0"/>
                        </a:rPr>
                        <a:t>solar system</a:t>
                      </a:r>
                    </a:p>
                  </a:txBody>
                  <a:tcPr marL="9525" marR="9525" marT="9525" marB="0" anchor="b"/>
                </a:tc>
                <a:extLst>
                  <a:ext uri="{0D108BD9-81ED-4DB2-BD59-A6C34878D82A}">
                    <a16:rowId xmlns:a16="http://schemas.microsoft.com/office/drawing/2014/main" val="1330281787"/>
                  </a:ext>
                </a:extLst>
              </a:tr>
              <a:tr h="914686">
                <a:tc>
                  <a:txBody>
                    <a:bodyPr/>
                    <a:lstStyle/>
                    <a:p>
                      <a:pPr algn="l" fontAlgn="b"/>
                      <a:r>
                        <a:rPr lang="en-US" sz="3600" b="0" i="0" u="none" strike="noStrike" dirty="0">
                          <a:solidFill>
                            <a:srgbClr val="000000"/>
                          </a:solidFill>
                          <a:effectLst/>
                          <a:latin typeface="Calibri" panose="020F0502020204030204" pitchFamily="34" charset="0"/>
                        </a:rPr>
                        <a:t>nebula</a:t>
                      </a:r>
                    </a:p>
                  </a:txBody>
                  <a:tcPr marL="9525" marR="9525" marT="9525" marB="0" anchor="b"/>
                </a:tc>
                <a:tc>
                  <a:txBody>
                    <a:bodyPr/>
                    <a:lstStyle/>
                    <a:p>
                      <a:pPr algn="l" fontAlgn="b"/>
                      <a:r>
                        <a:rPr lang="en-US" sz="3600" b="0" i="0" u="none" strike="noStrike" dirty="0">
                          <a:solidFill>
                            <a:srgbClr val="000000"/>
                          </a:solidFill>
                          <a:effectLst/>
                          <a:latin typeface="Calibri" panose="020F0502020204030204" pitchFamily="34" charset="0"/>
                        </a:rPr>
                        <a:t>rotation</a:t>
                      </a:r>
                    </a:p>
                  </a:txBody>
                  <a:tcPr marL="9525" marR="9525" marT="9525" marB="0" anchor="b"/>
                </a:tc>
                <a:tc>
                  <a:txBody>
                    <a:bodyPr/>
                    <a:lstStyle/>
                    <a:p>
                      <a:endParaRPr lang="en-US" sz="3600"/>
                    </a:p>
                  </a:txBody>
                  <a:tcPr/>
                </a:tc>
                <a:extLst>
                  <a:ext uri="{0D108BD9-81ED-4DB2-BD59-A6C34878D82A}">
                    <a16:rowId xmlns:a16="http://schemas.microsoft.com/office/drawing/2014/main" val="3003675036"/>
                  </a:ext>
                </a:extLst>
              </a:tr>
              <a:tr h="1581644">
                <a:tc>
                  <a:txBody>
                    <a:bodyPr/>
                    <a:lstStyle/>
                    <a:p>
                      <a:pPr algn="l" fontAlgn="b"/>
                      <a:r>
                        <a:rPr lang="en-US" sz="3600" b="0" i="0" u="none" strike="noStrike" dirty="0">
                          <a:solidFill>
                            <a:srgbClr val="000000"/>
                          </a:solidFill>
                          <a:effectLst/>
                          <a:latin typeface="Calibri" panose="020F0502020204030204" pitchFamily="34" charset="0"/>
                        </a:rPr>
                        <a:t>orbit</a:t>
                      </a:r>
                    </a:p>
                  </a:txBody>
                  <a:tcPr marL="9525" marR="9525" marT="9525" marB="0" anchor="b"/>
                </a:tc>
                <a:tc>
                  <a:txBody>
                    <a:bodyPr/>
                    <a:lstStyle/>
                    <a:p>
                      <a:pPr algn="l" fontAlgn="b"/>
                      <a:r>
                        <a:rPr lang="en-US" sz="3600" b="0" i="0" u="none" strike="noStrike" dirty="0">
                          <a:solidFill>
                            <a:srgbClr val="000000"/>
                          </a:solidFill>
                          <a:effectLst/>
                          <a:latin typeface="Calibri" panose="020F0502020204030204" pitchFamily="34" charset="0"/>
                        </a:rPr>
                        <a:t>period of revolution</a:t>
                      </a:r>
                    </a:p>
                  </a:txBody>
                  <a:tcPr marL="9525" marR="9525" marT="9525" marB="0" anchor="b"/>
                </a:tc>
                <a:tc>
                  <a:txBody>
                    <a:bodyPr/>
                    <a:lstStyle/>
                    <a:p>
                      <a:endParaRPr lang="en-US" sz="3600" dirty="0"/>
                    </a:p>
                  </a:txBody>
                  <a:tcPr/>
                </a:tc>
                <a:extLst>
                  <a:ext uri="{0D108BD9-81ED-4DB2-BD59-A6C34878D82A}">
                    <a16:rowId xmlns:a16="http://schemas.microsoft.com/office/drawing/2014/main" val="3928268882"/>
                  </a:ext>
                </a:extLst>
              </a:tr>
            </a:tbl>
          </a:graphicData>
        </a:graphic>
      </p:graphicFrame>
    </p:spTree>
    <p:extLst>
      <p:ext uri="{BB962C8B-B14F-4D97-AF65-F5344CB8AC3E}">
        <p14:creationId xmlns:p14="http://schemas.microsoft.com/office/powerpoint/2010/main" val="190417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Solar Nebula </a:t>
            </a:r>
            <a:r>
              <a:rPr lang="en-US" dirty="0" smtClean="0"/>
              <a:t>Forms</a:t>
            </a:r>
            <a:endParaRPr lang="en-US" dirty="0"/>
          </a:p>
        </p:txBody>
      </p:sp>
      <p:sp>
        <p:nvSpPr>
          <p:cNvPr id="3" name="Content Placeholder 2"/>
          <p:cNvSpPr>
            <a:spLocks noGrp="1"/>
          </p:cNvSpPr>
          <p:nvPr>
            <p:ph idx="1"/>
          </p:nvPr>
        </p:nvSpPr>
        <p:spPr>
          <a:xfrm>
            <a:off x="838200" y="1825625"/>
            <a:ext cx="4895626" cy="4351338"/>
          </a:xfrm>
        </p:spPr>
        <p:txBody>
          <a:bodyPr/>
          <a:lstStyle/>
          <a:p>
            <a:pPr lvl="0"/>
            <a:r>
              <a:rPr lang="en-US" dirty="0"/>
              <a:t>Sometimes something happens to upset the balance.</a:t>
            </a:r>
          </a:p>
          <a:p>
            <a:pPr lvl="0"/>
            <a:r>
              <a:rPr lang="en-US" dirty="0"/>
              <a:t>Two nebulas can crash into each other, or a nearby star can explode, causing material from the star to crash into the cloud.</a:t>
            </a:r>
          </a:p>
          <a:p>
            <a:endParaRPr lang="en-US" dirty="0"/>
          </a:p>
        </p:txBody>
      </p:sp>
      <p:pic>
        <p:nvPicPr>
          <p:cNvPr id="8194" name="Picture 2" descr="Image result for solar nebula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391" y="1061738"/>
            <a:ext cx="5270619" cy="579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88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Solar Nebula Forms</a:t>
            </a:r>
            <a:endParaRPr lang="en-US" dirty="0"/>
          </a:p>
        </p:txBody>
      </p:sp>
      <p:sp>
        <p:nvSpPr>
          <p:cNvPr id="3" name="Content Placeholder 2"/>
          <p:cNvSpPr>
            <a:spLocks noGrp="1"/>
          </p:cNvSpPr>
          <p:nvPr>
            <p:ph idx="1"/>
          </p:nvPr>
        </p:nvSpPr>
        <p:spPr>
          <a:xfrm>
            <a:off x="838200" y="1825625"/>
            <a:ext cx="4798807" cy="4351338"/>
          </a:xfrm>
        </p:spPr>
        <p:txBody>
          <a:bodyPr/>
          <a:lstStyle/>
          <a:p>
            <a:pPr lvl="0"/>
            <a:r>
              <a:rPr lang="en-US" dirty="0"/>
              <a:t>These events compress small regions of the cloud so that gravity overcomes the pressure.</a:t>
            </a:r>
          </a:p>
          <a:p>
            <a:pPr lvl="0"/>
            <a:r>
              <a:rPr lang="en-US" dirty="0"/>
              <a:t>At this point, the stage is set for the formation of a star and possibly planets.</a:t>
            </a:r>
          </a:p>
          <a:p>
            <a:pPr lvl="0"/>
            <a:r>
              <a:rPr lang="en-US" dirty="0"/>
              <a:t>The solar nebula is the name of the nebula that formed into our solar system.</a:t>
            </a:r>
          </a:p>
          <a:p>
            <a:endParaRPr lang="en-US" dirty="0"/>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831" y="1037201"/>
            <a:ext cx="5500780" cy="557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6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Planetesimals to </a:t>
            </a:r>
            <a:r>
              <a:rPr lang="en-US" dirty="0" smtClean="0"/>
              <a:t>Planets</a:t>
            </a:r>
            <a:endParaRPr lang="en-US" dirty="0"/>
          </a:p>
        </p:txBody>
      </p:sp>
      <p:sp>
        <p:nvSpPr>
          <p:cNvPr id="3" name="Content Placeholder 2"/>
          <p:cNvSpPr>
            <a:spLocks noGrp="1"/>
          </p:cNvSpPr>
          <p:nvPr>
            <p:ph idx="1"/>
          </p:nvPr>
        </p:nvSpPr>
        <p:spPr>
          <a:xfrm>
            <a:off x="838200" y="1373803"/>
            <a:ext cx="10812332" cy="1859337"/>
          </a:xfrm>
        </p:spPr>
        <p:txBody>
          <a:bodyPr>
            <a:normAutofit fontScale="85000" lnSpcReduction="10000"/>
          </a:bodyPr>
          <a:lstStyle/>
          <a:p>
            <a:pPr lvl="0"/>
            <a:r>
              <a:rPr lang="en-US" dirty="0"/>
              <a:t>Once the solar nebula started to collapse things happened quickly (in astronomical terms).</a:t>
            </a:r>
          </a:p>
          <a:p>
            <a:pPr lvl="0"/>
            <a:r>
              <a:rPr lang="en-US" dirty="0"/>
              <a:t>As the dark cloud collapsed, matter in the cloud got closer and closer together.</a:t>
            </a:r>
          </a:p>
          <a:p>
            <a:pPr lvl="0"/>
            <a:r>
              <a:rPr lang="en-US" dirty="0"/>
              <a:t>This made the attraction even stronger because gravity increase with decreasing distance.</a:t>
            </a:r>
          </a:p>
          <a:p>
            <a:endParaRPr lang="en-US" dirty="0"/>
          </a:p>
        </p:txBody>
      </p:sp>
      <p:pic>
        <p:nvPicPr>
          <p:cNvPr id="10242" name="Picture 2" descr="Image result for solar nebula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680" y="3233140"/>
            <a:ext cx="8733299" cy="373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0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Planetesimals to Planets</a:t>
            </a:r>
            <a:endParaRPr lang="en-US" dirty="0"/>
          </a:p>
        </p:txBody>
      </p:sp>
      <p:sp>
        <p:nvSpPr>
          <p:cNvPr id="3" name="Content Placeholder 2"/>
          <p:cNvSpPr>
            <a:spLocks noGrp="1"/>
          </p:cNvSpPr>
          <p:nvPr>
            <p:ph idx="1"/>
          </p:nvPr>
        </p:nvSpPr>
        <p:spPr/>
        <p:txBody>
          <a:bodyPr/>
          <a:lstStyle/>
          <a:p>
            <a:pPr lvl="0"/>
            <a:r>
              <a:rPr lang="en-US" dirty="0"/>
              <a:t>The stronger attraction pulled the cloud together, and the gas and dust particles moved at a faster rate, increasing the temperature at the center of the cloud.</a:t>
            </a:r>
          </a:p>
          <a:p>
            <a:pPr lvl="0"/>
            <a:r>
              <a:rPr lang="en-US" dirty="0"/>
              <a:t>As gas and dust gets more crowded near the center, particles begin to bump into other particles more often.</a:t>
            </a:r>
          </a:p>
          <a:p>
            <a:endParaRPr lang="en-US" dirty="0"/>
          </a:p>
        </p:txBody>
      </p:sp>
      <p:pic>
        <p:nvPicPr>
          <p:cNvPr id="11266" name="Picture 2" descr="Image result for solar nebula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622" y="4184174"/>
            <a:ext cx="64008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2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Planetesimals to Planets</a:t>
            </a:r>
            <a:endParaRPr lang="en-US" dirty="0"/>
          </a:p>
        </p:txBody>
      </p:sp>
      <p:sp>
        <p:nvSpPr>
          <p:cNvPr id="3" name="Content Placeholder 2"/>
          <p:cNvSpPr>
            <a:spLocks noGrp="1"/>
          </p:cNvSpPr>
          <p:nvPr>
            <p:ph idx="1"/>
          </p:nvPr>
        </p:nvSpPr>
        <p:spPr/>
        <p:txBody>
          <a:bodyPr/>
          <a:lstStyle/>
          <a:p>
            <a:pPr lvl="0"/>
            <a:r>
              <a:rPr lang="en-US" dirty="0"/>
              <a:t>Eventually much of the dust and gas cloud began slowly rotating around the center of the cloud.</a:t>
            </a:r>
          </a:p>
          <a:p>
            <a:pPr lvl="0"/>
            <a:r>
              <a:rPr lang="en-US" dirty="0"/>
              <a:t>The rotating solar nebula eventually flattened into a disk.</a:t>
            </a:r>
          </a:p>
          <a:p>
            <a:endParaRPr lang="en-US" dirty="0"/>
          </a:p>
        </p:txBody>
      </p:sp>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504" y="3264366"/>
            <a:ext cx="5000625"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10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Planetesimals</a:t>
            </a:r>
            <a:endParaRPr lang="en-US" dirty="0"/>
          </a:p>
        </p:txBody>
      </p:sp>
      <p:sp>
        <p:nvSpPr>
          <p:cNvPr id="3" name="Content Placeholder 2"/>
          <p:cNvSpPr>
            <a:spLocks noGrp="1"/>
          </p:cNvSpPr>
          <p:nvPr>
            <p:ph idx="1"/>
          </p:nvPr>
        </p:nvSpPr>
        <p:spPr>
          <a:xfrm>
            <a:off x="838200" y="1825625"/>
            <a:ext cx="4153348" cy="4351338"/>
          </a:xfrm>
        </p:spPr>
        <p:txBody>
          <a:bodyPr/>
          <a:lstStyle/>
          <a:p>
            <a:pPr lvl="0"/>
            <a:r>
              <a:rPr lang="en-US" dirty="0"/>
              <a:t>Sometimes dust particles get such together when they collide.</a:t>
            </a:r>
          </a:p>
          <a:p>
            <a:pPr lvl="0"/>
            <a:r>
              <a:rPr lang="en-US" dirty="0"/>
              <a:t>As more dust particles began to stick together and grow in size, they formed the tine building blocks of planets called planetesimals.</a:t>
            </a:r>
          </a:p>
          <a:p>
            <a:endParaRPr lang="en-US" dirty="0"/>
          </a:p>
        </p:txBody>
      </p:sp>
      <p:pic>
        <p:nvPicPr>
          <p:cNvPr id="13314" name="Picture 2" descr="Image result for planetes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005" y="892886"/>
            <a:ext cx="7202267" cy="509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0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Planetesimals</a:t>
            </a:r>
            <a:endParaRPr lang="en-US" dirty="0"/>
          </a:p>
        </p:txBody>
      </p:sp>
      <p:sp>
        <p:nvSpPr>
          <p:cNvPr id="3" name="Content Placeholder 2"/>
          <p:cNvSpPr>
            <a:spLocks noGrp="1"/>
          </p:cNvSpPr>
          <p:nvPr>
            <p:ph idx="1"/>
          </p:nvPr>
        </p:nvSpPr>
        <p:spPr>
          <a:xfrm>
            <a:off x="838200" y="1825625"/>
            <a:ext cx="4379259" cy="4351338"/>
          </a:xfrm>
        </p:spPr>
        <p:txBody>
          <a:bodyPr>
            <a:normAutofit lnSpcReduction="10000"/>
          </a:bodyPr>
          <a:lstStyle/>
          <a:p>
            <a:pPr lvl="0"/>
            <a:r>
              <a:rPr lang="en-US" dirty="0"/>
              <a:t>Within a few hundred thousand years, the planetesimals grew from microscopic sizes to boulder sized.</a:t>
            </a:r>
          </a:p>
          <a:p>
            <a:pPr lvl="0"/>
            <a:r>
              <a:rPr lang="en-US" dirty="0"/>
              <a:t>The biggest planetesimals in each orbit started sweeping up most of the dust and debris in its path.</a:t>
            </a:r>
          </a:p>
          <a:p>
            <a:pPr lvl="0"/>
            <a:r>
              <a:rPr lang="en-US" dirty="0"/>
              <a:t>Eventually it became a planet.</a:t>
            </a:r>
          </a:p>
          <a:p>
            <a:endParaRPr lang="en-US" dirty="0"/>
          </a:p>
        </p:txBody>
      </p:sp>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763" y="1690688"/>
            <a:ext cx="60388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2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a:t>
            </a:r>
            <a:endParaRPr lang="en-US" dirty="0"/>
          </a:p>
        </p:txBody>
      </p:sp>
      <p:sp>
        <p:nvSpPr>
          <p:cNvPr id="3" name="Content Placeholder 2"/>
          <p:cNvSpPr>
            <a:spLocks noGrp="1"/>
          </p:cNvSpPr>
          <p:nvPr>
            <p:ph idx="1"/>
          </p:nvPr>
        </p:nvSpPr>
        <p:spPr>
          <a:xfrm>
            <a:off x="838200" y="1825625"/>
            <a:ext cx="5584115" cy="4351338"/>
          </a:xfrm>
        </p:spPr>
        <p:txBody>
          <a:bodyPr>
            <a:normAutofit fontScale="92500"/>
          </a:bodyPr>
          <a:lstStyle/>
          <a:p>
            <a:pPr lvl="0"/>
            <a:r>
              <a:rPr lang="en-US" dirty="0"/>
              <a:t>The giant gas planets—Jupiter, Saturn. Neptune am Uranus—were able to collect large amounts of dust in the cooler outer solar nebula.</a:t>
            </a:r>
          </a:p>
          <a:p>
            <a:pPr lvl="0"/>
            <a:r>
              <a:rPr lang="en-US" dirty="0"/>
              <a:t>Once they grew large enough, their gravity was strong enough to attract nebula gases, hydrogen and helium.</a:t>
            </a:r>
          </a:p>
          <a:p>
            <a:pPr lvl="0"/>
            <a:r>
              <a:rPr lang="en-US" dirty="0"/>
              <a:t>Far from the sun, it was cool enough for the giant planets to collect ices in addition to gases.</a:t>
            </a:r>
          </a:p>
          <a:p>
            <a:endParaRPr lang="en-US" dirty="0"/>
          </a:p>
        </p:txBody>
      </p:sp>
      <p:pic>
        <p:nvPicPr>
          <p:cNvPr id="15362" name="Picture 2" descr="Image result for gas gi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841" y="1649879"/>
            <a:ext cx="5937159" cy="452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95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a:t>
            </a:r>
            <a:endParaRPr lang="en-US" dirty="0"/>
          </a:p>
        </p:txBody>
      </p:sp>
      <p:sp>
        <p:nvSpPr>
          <p:cNvPr id="3" name="Content Placeholder 2"/>
          <p:cNvSpPr>
            <a:spLocks noGrp="1"/>
          </p:cNvSpPr>
          <p:nvPr>
            <p:ph idx="1"/>
          </p:nvPr>
        </p:nvSpPr>
        <p:spPr>
          <a:xfrm>
            <a:off x="838200" y="1825625"/>
            <a:ext cx="7273066" cy="4351338"/>
          </a:xfrm>
        </p:spPr>
        <p:txBody>
          <a:bodyPr>
            <a:normAutofit fontScale="92500" lnSpcReduction="10000"/>
          </a:bodyPr>
          <a:lstStyle/>
          <a:p>
            <a:pPr lvl="0"/>
            <a:r>
              <a:rPr lang="en-US" dirty="0"/>
              <a:t>Closer to the sun, it was too hot for the gases to remain, so these inner planets are made of rocky material.</a:t>
            </a:r>
          </a:p>
          <a:p>
            <a:pPr lvl="0"/>
            <a:r>
              <a:rPr lang="en-US" dirty="0"/>
              <a:t>Collisions with smaller planetesimals became more violent and pieces became larger, leaving many craters on the surface of rocky planets.</a:t>
            </a:r>
          </a:p>
          <a:p>
            <a:pPr lvl="0"/>
            <a:r>
              <a:rPr lang="en-US" dirty="0"/>
              <a:t>In the final steps of planet formation, the remaining planetesimals crashed down on the planets, or were thrown to the outer edge of the solar nebula by the gravity of the larger planets.</a:t>
            </a:r>
          </a:p>
          <a:p>
            <a:pPr lvl="0"/>
            <a:r>
              <a:rPr lang="en-US" dirty="0"/>
              <a:t>Icey planetesimals became comets.</a:t>
            </a:r>
          </a:p>
          <a:p>
            <a:endParaRPr lang="en-US" dirty="0"/>
          </a:p>
        </p:txBody>
      </p:sp>
      <p:pic>
        <p:nvPicPr>
          <p:cNvPr id="163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234" y="1690688"/>
            <a:ext cx="404776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52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of a </a:t>
            </a:r>
            <a:r>
              <a:rPr lang="en-US" dirty="0" smtClean="0"/>
              <a:t>Star</a:t>
            </a:r>
            <a:endParaRPr lang="en-US" dirty="0"/>
          </a:p>
        </p:txBody>
      </p:sp>
      <p:sp>
        <p:nvSpPr>
          <p:cNvPr id="3" name="Content Placeholder 2"/>
          <p:cNvSpPr>
            <a:spLocks noGrp="1"/>
          </p:cNvSpPr>
          <p:nvPr>
            <p:ph idx="1"/>
          </p:nvPr>
        </p:nvSpPr>
        <p:spPr/>
        <p:txBody>
          <a:bodyPr/>
          <a:lstStyle/>
          <a:p>
            <a:pPr lvl="0"/>
            <a:r>
              <a:rPr lang="en-US" dirty="0"/>
              <a:t>What is happening at the middle of the solar nebula?</a:t>
            </a:r>
          </a:p>
          <a:p>
            <a:pPr lvl="0"/>
            <a:r>
              <a:rPr lang="en-US" dirty="0"/>
              <a:t>The central part of the solar nebula became so hot the hydrogen fusion began.</a:t>
            </a:r>
          </a:p>
          <a:p>
            <a:pPr lvl="0"/>
            <a:r>
              <a:rPr lang="en-US" dirty="0"/>
              <a:t>This created so much pressure at the center of the solar nebula that outward pressure balanced the inward force of gravity.</a:t>
            </a:r>
          </a:p>
          <a:p>
            <a:pPr lvl="0"/>
            <a:r>
              <a:rPr lang="en-US" dirty="0"/>
              <a:t>At this point, the gas stopped expanding.</a:t>
            </a:r>
          </a:p>
          <a:p>
            <a:pPr lvl="0"/>
            <a:r>
              <a:rPr lang="en-US" dirty="0"/>
              <a:t>As the sun was born, the remaining gas and dust of the nebula was blown into deep space by strong solar wind.</a:t>
            </a:r>
          </a:p>
          <a:p>
            <a:endParaRPr lang="en-US" dirty="0"/>
          </a:p>
        </p:txBody>
      </p:sp>
    </p:spTree>
    <p:extLst>
      <p:ext uri="{BB962C8B-B14F-4D97-AF65-F5344CB8AC3E}">
        <p14:creationId xmlns:p14="http://schemas.microsoft.com/office/powerpoint/2010/main" val="2505557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Solar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641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Planetary </a:t>
            </a:r>
            <a:r>
              <a:rPr lang="en-US" dirty="0" smtClean="0"/>
              <a:t>Motion</a:t>
            </a:r>
            <a:endParaRPr lang="en-US" dirty="0"/>
          </a:p>
        </p:txBody>
      </p:sp>
      <p:sp>
        <p:nvSpPr>
          <p:cNvPr id="3" name="Content Placeholder 2"/>
          <p:cNvSpPr>
            <a:spLocks noGrp="1"/>
          </p:cNvSpPr>
          <p:nvPr>
            <p:ph idx="1"/>
          </p:nvPr>
        </p:nvSpPr>
        <p:spPr>
          <a:xfrm>
            <a:off x="838200" y="1825625"/>
            <a:ext cx="4594412" cy="4351338"/>
          </a:xfrm>
        </p:spPr>
        <p:txBody>
          <a:bodyPr>
            <a:normAutofit fontScale="92500" lnSpcReduction="20000"/>
          </a:bodyPr>
          <a:lstStyle/>
          <a:p>
            <a:pPr lvl="0"/>
            <a:r>
              <a:rPr lang="en-US" dirty="0"/>
              <a:t>How does the motion of Earth cause day and night?</a:t>
            </a:r>
          </a:p>
          <a:p>
            <a:pPr lvl="0"/>
            <a:r>
              <a:rPr lang="en-US" dirty="0"/>
              <a:t>The Earth spins on its axis, this is rotation.</a:t>
            </a:r>
          </a:p>
          <a:p>
            <a:pPr lvl="0"/>
            <a:r>
              <a:rPr lang="en-US" dirty="0"/>
              <a:t>Only one-half of Earth faces the sun at any given time.</a:t>
            </a:r>
          </a:p>
          <a:p>
            <a:pPr lvl="0"/>
            <a:r>
              <a:rPr lang="en-US" dirty="0"/>
              <a:t>As the Earth rotates, different parts of the Earth receive sunlight.</a:t>
            </a:r>
          </a:p>
          <a:p>
            <a:pPr lvl="0"/>
            <a:r>
              <a:rPr lang="en-US" dirty="0"/>
              <a:t>The half facing the sun is day and the half facing away from the sun is night.</a:t>
            </a:r>
          </a:p>
          <a:p>
            <a:endParaRPr lang="en-US" dirty="0"/>
          </a:p>
        </p:txBody>
      </p:sp>
      <p:pic>
        <p:nvPicPr>
          <p:cNvPr id="17412" name="Picture 4"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9557" y="1913647"/>
            <a:ext cx="5514975"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83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Motion</a:t>
            </a:r>
            <a:endParaRPr lang="en-US" dirty="0"/>
          </a:p>
        </p:txBody>
      </p:sp>
      <p:sp>
        <p:nvSpPr>
          <p:cNvPr id="3" name="Content Placeholder 2"/>
          <p:cNvSpPr>
            <a:spLocks noGrp="1"/>
          </p:cNvSpPr>
          <p:nvPr>
            <p:ph idx="1"/>
          </p:nvPr>
        </p:nvSpPr>
        <p:spPr>
          <a:xfrm>
            <a:off x="838200" y="1825625"/>
            <a:ext cx="4540624" cy="4351338"/>
          </a:xfrm>
        </p:spPr>
        <p:txBody>
          <a:bodyPr>
            <a:normAutofit fontScale="85000" lnSpcReduction="20000"/>
          </a:bodyPr>
          <a:lstStyle/>
          <a:p>
            <a:pPr lvl="0"/>
            <a:r>
              <a:rPr lang="en-US" dirty="0"/>
              <a:t>In addition to rotating, the Earth also travels around the sun in a path called an orbit.</a:t>
            </a:r>
          </a:p>
          <a:p>
            <a:pPr lvl="0"/>
            <a:r>
              <a:rPr lang="en-US" dirty="0"/>
              <a:t>The motion around the sun along its orbit is called revolution.</a:t>
            </a:r>
          </a:p>
          <a:p>
            <a:pPr lvl="0"/>
            <a:r>
              <a:rPr lang="en-US" dirty="0"/>
              <a:t>The other planets also orbit the sun.</a:t>
            </a:r>
          </a:p>
          <a:p>
            <a:pPr lvl="0"/>
            <a:r>
              <a:rPr lang="en-US" dirty="0"/>
              <a:t>The amount of time it takes for a single trip around the sun is called a period of revolution.</a:t>
            </a:r>
          </a:p>
          <a:p>
            <a:pPr lvl="0"/>
            <a:r>
              <a:rPr lang="en-US" dirty="0"/>
              <a:t>The period for the Earth to revolve around the sun is 365 days.</a:t>
            </a:r>
          </a:p>
          <a:p>
            <a:endParaRPr lang="en-US" dirty="0"/>
          </a:p>
        </p:txBody>
      </p:sp>
      <p:pic>
        <p:nvPicPr>
          <p:cNvPr id="18434" name="Picture 2" descr="Image result for revolution earth animat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8979" y="1376428"/>
            <a:ext cx="6068048" cy="455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1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Planetary </a:t>
            </a:r>
            <a:r>
              <a:rPr lang="en-US" dirty="0" smtClean="0"/>
              <a:t>Orbits</a:t>
            </a:r>
            <a:endParaRPr lang="en-US" dirty="0"/>
          </a:p>
        </p:txBody>
      </p:sp>
      <p:sp>
        <p:nvSpPr>
          <p:cNvPr id="3" name="Content Placeholder 2"/>
          <p:cNvSpPr>
            <a:spLocks noGrp="1"/>
          </p:cNvSpPr>
          <p:nvPr>
            <p:ph idx="1"/>
          </p:nvPr>
        </p:nvSpPr>
        <p:spPr>
          <a:xfrm>
            <a:off x="838200" y="1825625"/>
            <a:ext cx="5336689" cy="4351338"/>
          </a:xfrm>
        </p:spPr>
        <p:txBody>
          <a:bodyPr/>
          <a:lstStyle/>
          <a:p>
            <a:pPr lvl="0"/>
            <a:r>
              <a:rPr lang="en-US" dirty="0"/>
              <a:t>Why do planets continue to revolve around the sun?</a:t>
            </a:r>
          </a:p>
          <a:p>
            <a:pPr lvl="0"/>
            <a:r>
              <a:rPr lang="en-US" dirty="0"/>
              <a:t>Why doesn’t gravity pull the planets toward the sun?</a:t>
            </a:r>
          </a:p>
          <a:p>
            <a:pPr lvl="0"/>
            <a:r>
              <a:rPr lang="en-US" dirty="0"/>
              <a:t>Danish astronomer </a:t>
            </a:r>
            <a:r>
              <a:rPr lang="en-US" dirty="0" err="1"/>
              <a:t>Tycho</a:t>
            </a:r>
            <a:r>
              <a:rPr lang="en-US" dirty="0"/>
              <a:t> Brahe carefully observed the positions of the planets.</a:t>
            </a:r>
          </a:p>
          <a:p>
            <a:pPr lvl="0"/>
            <a:r>
              <a:rPr lang="en-US" dirty="0"/>
              <a:t>When he died Johannes Kepler inherited his notes.</a:t>
            </a:r>
          </a:p>
          <a:p>
            <a:endParaRPr lang="en-US" dirty="0"/>
          </a:p>
        </p:txBody>
      </p:sp>
      <p:pic>
        <p:nvPicPr>
          <p:cNvPr id="19458" name="Picture 2" descr="Image result for planetary or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525" y="1553277"/>
            <a:ext cx="6101864" cy="406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03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First Law of </a:t>
            </a:r>
            <a:r>
              <a:rPr lang="en-US" dirty="0" smtClean="0"/>
              <a:t>Motion</a:t>
            </a:r>
            <a:endParaRPr lang="en-US" dirty="0"/>
          </a:p>
        </p:txBody>
      </p:sp>
      <p:sp>
        <p:nvSpPr>
          <p:cNvPr id="3" name="Content Placeholder 2"/>
          <p:cNvSpPr>
            <a:spLocks noGrp="1"/>
          </p:cNvSpPr>
          <p:nvPr>
            <p:ph idx="1"/>
          </p:nvPr>
        </p:nvSpPr>
        <p:spPr>
          <a:xfrm>
            <a:off x="838200" y="1825625"/>
            <a:ext cx="6014421" cy="4351338"/>
          </a:xfrm>
        </p:spPr>
        <p:txBody>
          <a:bodyPr/>
          <a:lstStyle/>
          <a:p>
            <a:pPr lvl="0"/>
            <a:r>
              <a:rPr lang="en-US" dirty="0"/>
              <a:t>Kepler’s first discovery came from studying Mars.</a:t>
            </a:r>
          </a:p>
          <a:p>
            <a:pPr lvl="0"/>
            <a:r>
              <a:rPr lang="en-US" dirty="0"/>
              <a:t>He discovered that the planet did not move in a circle around the sun, but in an elongated circle called an ellipse.</a:t>
            </a:r>
          </a:p>
          <a:p>
            <a:pPr lvl="0"/>
            <a:r>
              <a:rPr lang="en-US" dirty="0"/>
              <a:t>An ellipse is an enclosed curve in which the sum of the distances from the edge of the curve to two points inside the ellipse is always the same.</a:t>
            </a:r>
          </a:p>
          <a:p>
            <a:endParaRPr lang="en-US" dirty="0"/>
          </a:p>
        </p:txBody>
      </p:sp>
      <p:pic>
        <p:nvPicPr>
          <p:cNvPr id="20482" name="Picture 2" descr="Image result for kepler's first law of motion anim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979" y="2140772"/>
            <a:ext cx="5508812" cy="41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01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Kepler’s First Law of Motion</a:t>
            </a:r>
            <a:endParaRPr lang="en-US" dirty="0"/>
          </a:p>
        </p:txBody>
      </p:sp>
      <p:sp>
        <p:nvSpPr>
          <p:cNvPr id="3" name="Content Placeholder 2"/>
          <p:cNvSpPr>
            <a:spLocks noGrp="1"/>
          </p:cNvSpPr>
          <p:nvPr>
            <p:ph idx="1"/>
          </p:nvPr>
        </p:nvSpPr>
        <p:spPr>
          <a:xfrm>
            <a:off x="838200" y="1825625"/>
            <a:ext cx="9499899" cy="2219250"/>
          </a:xfrm>
        </p:spPr>
        <p:txBody>
          <a:bodyPr>
            <a:normAutofit fontScale="92500" lnSpcReduction="20000"/>
          </a:bodyPr>
          <a:lstStyle/>
          <a:p>
            <a:pPr lvl="0"/>
            <a:r>
              <a:rPr lang="en-US" dirty="0"/>
              <a:t>The maximum length of an ellipse is called its major axis and half the distance is called the semi major axis.</a:t>
            </a:r>
          </a:p>
          <a:p>
            <a:pPr lvl="0"/>
            <a:r>
              <a:rPr lang="en-US" dirty="0"/>
              <a:t>The semi major axis is used to give the size of the ellipse.</a:t>
            </a:r>
          </a:p>
          <a:p>
            <a:pPr lvl="0"/>
            <a:r>
              <a:rPr lang="en-US" dirty="0"/>
              <a:t>The semi major axis of Earth’s orbit is 150 million km.</a:t>
            </a:r>
          </a:p>
          <a:p>
            <a:pPr lvl="0"/>
            <a:r>
              <a:rPr lang="en-US" dirty="0"/>
              <a:t>It represents the average distance between the Earth and the sun and is called one astronomical unit (AMU).</a:t>
            </a:r>
          </a:p>
          <a:p>
            <a:endParaRPr lang="en-US" dirty="0"/>
          </a:p>
        </p:txBody>
      </p:sp>
      <p:pic>
        <p:nvPicPr>
          <p:cNvPr id="21506" name="Picture 2" descr="Image result for kepler's first law of motion anim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12" y="3981274"/>
            <a:ext cx="6051587" cy="263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84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Second </a:t>
            </a:r>
            <a:r>
              <a:rPr lang="en-US" dirty="0" smtClean="0"/>
              <a:t>Law</a:t>
            </a:r>
            <a:endParaRPr lang="en-US" dirty="0"/>
          </a:p>
        </p:txBody>
      </p:sp>
      <p:sp>
        <p:nvSpPr>
          <p:cNvPr id="3" name="Content Placeholder 2"/>
          <p:cNvSpPr>
            <a:spLocks noGrp="1"/>
          </p:cNvSpPr>
          <p:nvPr>
            <p:ph idx="1"/>
          </p:nvPr>
        </p:nvSpPr>
        <p:spPr/>
        <p:txBody>
          <a:bodyPr/>
          <a:lstStyle/>
          <a:p>
            <a:pPr lvl="0"/>
            <a:r>
              <a:rPr lang="en-US" dirty="0"/>
              <a:t>Kepler also discovered that planets seem to move faster when they are close to the sun.</a:t>
            </a:r>
          </a:p>
          <a:p>
            <a:pPr lvl="0"/>
            <a:r>
              <a:rPr lang="en-US" dirty="0"/>
              <a:t>This is because Earth has to move faster to cover the same amount of area when it is closer to the sun.</a:t>
            </a:r>
          </a:p>
          <a:p>
            <a:endParaRPr lang="en-US" dirty="0"/>
          </a:p>
        </p:txBody>
      </p:sp>
      <p:pic>
        <p:nvPicPr>
          <p:cNvPr id="2253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868" y="3625849"/>
            <a:ext cx="4900519" cy="348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96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Kepler’s Third Law</a:t>
            </a:r>
          </a:p>
        </p:txBody>
      </p:sp>
      <p:sp>
        <p:nvSpPr>
          <p:cNvPr id="3" name="Content Placeholder 2"/>
          <p:cNvSpPr>
            <a:spLocks noGrp="1"/>
          </p:cNvSpPr>
          <p:nvPr>
            <p:ph idx="1"/>
          </p:nvPr>
        </p:nvSpPr>
        <p:spPr/>
        <p:txBody>
          <a:bodyPr/>
          <a:lstStyle/>
          <a:p>
            <a:pPr lvl="0"/>
            <a:r>
              <a:rPr lang="en-US" dirty="0"/>
              <a:t>Kepler’s third law compares the period of a planets revolution with its semi major axis.</a:t>
            </a:r>
          </a:p>
          <a:p>
            <a:pPr lvl="0"/>
            <a:r>
              <a:rPr lang="en-US" dirty="0"/>
              <a:t>Kepler was able to demonstrate that by knowing a planet’s period of revolution, the plant’s distance from the sun can be calculated.</a:t>
            </a:r>
          </a:p>
          <a:p>
            <a:pPr marL="0" indent="0" algn="ctr">
              <a:buNone/>
            </a:pPr>
            <a:r>
              <a:rPr lang="en-US" dirty="0"/>
              <a:t>P</a:t>
            </a:r>
            <a:r>
              <a:rPr lang="en-US" baseline="30000" dirty="0"/>
              <a:t>2</a:t>
            </a:r>
            <a:r>
              <a:rPr lang="en-US" dirty="0"/>
              <a:t>=a</a:t>
            </a:r>
            <a:r>
              <a:rPr lang="en-US" baseline="30000" dirty="0"/>
              <a:t>3</a:t>
            </a:r>
            <a:endParaRPr lang="en-US" dirty="0"/>
          </a:p>
          <a:p>
            <a:pPr marL="0" indent="0" algn="ctr">
              <a:buNone/>
            </a:pPr>
            <a:r>
              <a:rPr lang="en-US" dirty="0"/>
              <a:t>p=period of revolution</a:t>
            </a:r>
          </a:p>
          <a:p>
            <a:pPr marL="0" indent="0" algn="ctr">
              <a:buNone/>
            </a:pPr>
            <a:r>
              <a:rPr lang="en-US" dirty="0"/>
              <a:t>a= semi major axis</a:t>
            </a:r>
          </a:p>
          <a:p>
            <a:endParaRPr lang="en-US" dirty="0"/>
          </a:p>
        </p:txBody>
      </p:sp>
    </p:spTree>
    <p:extLst>
      <p:ext uri="{BB962C8B-B14F-4D97-AF65-F5344CB8AC3E}">
        <p14:creationId xmlns:p14="http://schemas.microsoft.com/office/powerpoint/2010/main" val="3878948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Law of Universal Gravitation</a:t>
            </a:r>
          </a:p>
        </p:txBody>
      </p:sp>
      <p:sp>
        <p:nvSpPr>
          <p:cNvPr id="3" name="Content Placeholder 2"/>
          <p:cNvSpPr>
            <a:spLocks noGrp="1"/>
          </p:cNvSpPr>
          <p:nvPr>
            <p:ph idx="1"/>
          </p:nvPr>
        </p:nvSpPr>
        <p:spPr/>
        <p:txBody>
          <a:bodyPr/>
          <a:lstStyle/>
          <a:p>
            <a:pPr lvl="0"/>
            <a:r>
              <a:rPr lang="en-US" dirty="0"/>
              <a:t>Why do the planets closer to the sun move faster?</a:t>
            </a:r>
          </a:p>
          <a:p>
            <a:pPr lvl="0"/>
            <a:r>
              <a:rPr lang="en-US" dirty="0"/>
              <a:t>Isaac Newton reasoned that small objects fall toward Earth because they are attracted to each other by the force of gravity.</a:t>
            </a:r>
          </a:p>
          <a:p>
            <a:pPr lvl="0"/>
            <a:r>
              <a:rPr lang="en-US" dirty="0"/>
              <a:t>But because the Earth has so much more mass than the small object, only the small object appears to move.</a:t>
            </a:r>
          </a:p>
          <a:p>
            <a:endParaRPr lang="en-US" dirty="0"/>
          </a:p>
        </p:txBody>
      </p:sp>
    </p:spTree>
    <p:extLst>
      <p:ext uri="{BB962C8B-B14F-4D97-AF65-F5344CB8AC3E}">
        <p14:creationId xmlns:p14="http://schemas.microsoft.com/office/powerpoint/2010/main" val="1251152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 of Universal Gravitation</a:t>
            </a:r>
            <a:endParaRPr lang="en-US" dirty="0"/>
          </a:p>
        </p:txBody>
      </p:sp>
      <p:sp>
        <p:nvSpPr>
          <p:cNvPr id="3" name="Content Placeholder 2"/>
          <p:cNvSpPr>
            <a:spLocks noGrp="1"/>
          </p:cNvSpPr>
          <p:nvPr>
            <p:ph idx="1"/>
          </p:nvPr>
        </p:nvSpPr>
        <p:spPr/>
        <p:txBody>
          <a:bodyPr/>
          <a:lstStyle/>
          <a:p>
            <a:pPr lvl="0"/>
            <a:r>
              <a:rPr lang="en-US" dirty="0"/>
              <a:t>The law of universal gravitation states that the force of gravity depends on the product of the masses of the objects divided by the square of the distance between them.</a:t>
            </a:r>
          </a:p>
          <a:p>
            <a:pPr lvl="0"/>
            <a:r>
              <a:rPr lang="en-US" dirty="0"/>
              <a:t>Therefore when planets are closest to the sun they have the greatest amount of gravitational attraction, causing them to speed up.</a:t>
            </a:r>
          </a:p>
          <a:p>
            <a:endParaRPr lang="en-US" dirty="0"/>
          </a:p>
          <a:p>
            <a:endParaRPr lang="en-US" dirty="0"/>
          </a:p>
        </p:txBody>
      </p:sp>
    </p:spTree>
    <p:extLst>
      <p:ext uri="{BB962C8B-B14F-4D97-AF65-F5344CB8AC3E}">
        <p14:creationId xmlns:p14="http://schemas.microsoft.com/office/powerpoint/2010/main" val="40986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Solar System Is </a:t>
            </a:r>
            <a:r>
              <a:rPr lang="en-US" dirty="0" smtClean="0"/>
              <a:t>Born</a:t>
            </a:r>
            <a:endParaRPr lang="en-US" dirty="0"/>
          </a:p>
        </p:txBody>
      </p:sp>
      <p:sp>
        <p:nvSpPr>
          <p:cNvPr id="3" name="Content Placeholder 2"/>
          <p:cNvSpPr>
            <a:spLocks noGrp="1"/>
          </p:cNvSpPr>
          <p:nvPr>
            <p:ph idx="1"/>
          </p:nvPr>
        </p:nvSpPr>
        <p:spPr/>
        <p:txBody>
          <a:bodyPr/>
          <a:lstStyle/>
          <a:p>
            <a:r>
              <a:rPr lang="en-US" dirty="0"/>
              <a:t>The solar system is composed of the sun and planets and other bodies that travel around the sun.</a:t>
            </a:r>
          </a:p>
          <a:p>
            <a:endParaRPr lang="en-US" dirty="0"/>
          </a:p>
        </p:txBody>
      </p:sp>
      <p:pic>
        <p:nvPicPr>
          <p:cNvPr id="1026" name="Picture 2" descr="Image result for solar system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2437" y="2684046"/>
            <a:ext cx="7974592" cy="470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5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a:t>
            </a:r>
            <a:r>
              <a:rPr lang="en-US" dirty="0" smtClean="0"/>
              <a:t>Nebula</a:t>
            </a:r>
            <a:endParaRPr lang="en-US" dirty="0"/>
          </a:p>
        </p:txBody>
      </p:sp>
      <p:sp>
        <p:nvSpPr>
          <p:cNvPr id="3" name="Content Placeholder 2"/>
          <p:cNvSpPr>
            <a:spLocks noGrp="1"/>
          </p:cNvSpPr>
          <p:nvPr>
            <p:ph idx="1"/>
          </p:nvPr>
        </p:nvSpPr>
        <p:spPr>
          <a:xfrm>
            <a:off x="838200" y="1825625"/>
            <a:ext cx="4669715" cy="4351338"/>
          </a:xfrm>
        </p:spPr>
        <p:txBody>
          <a:bodyPr>
            <a:normAutofit fontScale="92500"/>
          </a:bodyPr>
          <a:lstStyle/>
          <a:p>
            <a:pPr lvl="0"/>
            <a:r>
              <a:rPr lang="en-US" dirty="0"/>
              <a:t>All the ingredients for building planets are found in the vast regions between the stars.</a:t>
            </a:r>
          </a:p>
          <a:p>
            <a:pPr lvl="0"/>
            <a:r>
              <a:rPr lang="en-US" dirty="0"/>
              <a:t>The “stuff between the stars” contains a mixture of gas and dust.</a:t>
            </a:r>
          </a:p>
          <a:p>
            <a:pPr lvl="0"/>
            <a:r>
              <a:rPr lang="en-US" dirty="0"/>
              <a:t>The gas is mostly hydrogen and helium, while the dust is made up of tiny grains of elements such as carbon and iron.</a:t>
            </a:r>
          </a:p>
          <a:p>
            <a:endParaRPr lang="en-US" dirty="0"/>
          </a:p>
        </p:txBody>
      </p:sp>
      <p:pic>
        <p:nvPicPr>
          <p:cNvPr id="2050" name="Picture 2" descr="Image result for solar neb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065" y="2242614"/>
            <a:ext cx="6922135" cy="318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6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Nebula</a:t>
            </a:r>
            <a:endParaRPr lang="en-US" dirty="0"/>
          </a:p>
        </p:txBody>
      </p:sp>
      <p:sp>
        <p:nvSpPr>
          <p:cNvPr id="3" name="Content Placeholder 2"/>
          <p:cNvSpPr>
            <a:spLocks noGrp="1"/>
          </p:cNvSpPr>
          <p:nvPr>
            <p:ph idx="1"/>
          </p:nvPr>
        </p:nvSpPr>
        <p:spPr>
          <a:xfrm>
            <a:off x="838200" y="1825625"/>
            <a:ext cx="5207598" cy="4351338"/>
          </a:xfrm>
        </p:spPr>
        <p:txBody>
          <a:bodyPr>
            <a:normAutofit fontScale="92500"/>
          </a:bodyPr>
          <a:lstStyle/>
          <a:p>
            <a:pPr lvl="0"/>
            <a:r>
              <a:rPr lang="en-US" dirty="0"/>
              <a:t>The dust and gas clump together in huge interstellar clouds called nebula.</a:t>
            </a:r>
          </a:p>
          <a:p>
            <a:pPr lvl="0"/>
            <a:r>
              <a:rPr lang="en-US" dirty="0"/>
              <a:t>The nebulas are cold, only 10 C above absolute zero, and dark.</a:t>
            </a:r>
          </a:p>
          <a:p>
            <a:pPr lvl="0"/>
            <a:r>
              <a:rPr lang="en-US" dirty="0"/>
              <a:t>Over time, light from nearby stars interact with dust and gas, and many new chemicals are formed.</a:t>
            </a:r>
          </a:p>
          <a:p>
            <a:pPr lvl="0"/>
            <a:r>
              <a:rPr lang="en-US" dirty="0"/>
              <a:t>The clouds are the first ingredients of a new planetary system.</a:t>
            </a:r>
          </a:p>
          <a:p>
            <a:endParaRPr lang="en-US" dirty="0"/>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798" y="2294544"/>
            <a:ext cx="6068445" cy="34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Gravity Pulls Matter </a:t>
            </a:r>
            <a:r>
              <a:rPr lang="en-US" dirty="0" smtClean="0"/>
              <a:t>Together</a:t>
            </a:r>
            <a:endParaRPr lang="en-US" dirty="0"/>
          </a:p>
        </p:txBody>
      </p:sp>
      <p:sp>
        <p:nvSpPr>
          <p:cNvPr id="3" name="Content Placeholder 2"/>
          <p:cNvSpPr>
            <a:spLocks noGrp="1"/>
          </p:cNvSpPr>
          <p:nvPr>
            <p:ph idx="1"/>
          </p:nvPr>
        </p:nvSpPr>
        <p:spPr>
          <a:xfrm>
            <a:off x="838200" y="1825625"/>
            <a:ext cx="5067748" cy="4351338"/>
          </a:xfrm>
        </p:spPr>
        <p:txBody>
          <a:bodyPr>
            <a:normAutofit/>
          </a:bodyPr>
          <a:lstStyle/>
          <a:p>
            <a:pPr lvl="0"/>
            <a:r>
              <a:rPr lang="en-US" dirty="0"/>
              <a:t>Because these clouds of dust and gas are matter, they have mass.</a:t>
            </a:r>
          </a:p>
          <a:p>
            <a:pPr lvl="0"/>
            <a:r>
              <a:rPr lang="en-US" dirty="0"/>
              <a:t>Mass is affected by the force of gravity.</a:t>
            </a:r>
          </a:p>
          <a:p>
            <a:pPr lvl="0"/>
            <a:r>
              <a:rPr lang="en-US" dirty="0"/>
              <a:t>Because the matter in a nebula are spread out, the attraction between the dust and gas particles is small</a:t>
            </a:r>
            <a:r>
              <a:rPr lang="en-US" dirty="0" smtClean="0"/>
              <a:t>.</a:t>
            </a:r>
            <a:endParaRPr lang="en-US" dirty="0"/>
          </a:p>
        </p:txBody>
      </p:sp>
      <p:pic>
        <p:nvPicPr>
          <p:cNvPr id="4098" name="Picture 2" descr="Image result for solar neb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948" y="1577266"/>
            <a:ext cx="6140829" cy="459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9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Pulls Matter Together</a:t>
            </a:r>
            <a:endParaRPr lang="en-US" dirty="0"/>
          </a:p>
        </p:txBody>
      </p:sp>
      <p:sp>
        <p:nvSpPr>
          <p:cNvPr id="3" name="Content Placeholder 2"/>
          <p:cNvSpPr>
            <a:spLocks noGrp="1"/>
          </p:cNvSpPr>
          <p:nvPr>
            <p:ph idx="1"/>
          </p:nvPr>
        </p:nvSpPr>
        <p:spPr>
          <a:xfrm>
            <a:off x="838200" y="1825625"/>
            <a:ext cx="5368962" cy="4351338"/>
          </a:xfrm>
        </p:spPr>
        <p:txBody>
          <a:bodyPr>
            <a:normAutofit lnSpcReduction="10000"/>
          </a:bodyPr>
          <a:lstStyle/>
          <a:p>
            <a:pPr lvl="0"/>
            <a:r>
              <a:rPr lang="en-US" dirty="0" smtClean="0"/>
              <a:t>If a nebula’s density were, great enough the attraction between the particles might be strong enough to pull everything together into the center of the cloud.</a:t>
            </a:r>
          </a:p>
          <a:p>
            <a:pPr lvl="0"/>
            <a:r>
              <a:rPr lang="en-US" dirty="0" smtClean="0"/>
              <a:t>However, even large clouds do not necessarily collapse toward the center because there is another force that pushes in the opposite direction from gravity.</a:t>
            </a:r>
          </a:p>
          <a:p>
            <a:endParaRPr lang="en-US" dirty="0" smtClean="0"/>
          </a:p>
          <a:p>
            <a:endParaRPr lang="en-US" dirty="0"/>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459" y="1825625"/>
            <a:ext cx="6497621" cy="406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14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Pushes Matter </a:t>
            </a:r>
            <a:r>
              <a:rPr lang="en-US" dirty="0" smtClean="0"/>
              <a:t>Apart</a:t>
            </a:r>
            <a:endParaRPr lang="en-US" dirty="0"/>
          </a:p>
        </p:txBody>
      </p:sp>
      <p:sp>
        <p:nvSpPr>
          <p:cNvPr id="3" name="Content Placeholder 2"/>
          <p:cNvSpPr>
            <a:spLocks noGrp="1"/>
          </p:cNvSpPr>
          <p:nvPr>
            <p:ph idx="1"/>
          </p:nvPr>
        </p:nvSpPr>
        <p:spPr>
          <a:xfrm>
            <a:off x="838200" y="1825625"/>
            <a:ext cx="4476078" cy="4351338"/>
          </a:xfrm>
        </p:spPr>
        <p:txBody>
          <a:bodyPr>
            <a:normAutofit lnSpcReduction="10000"/>
          </a:bodyPr>
          <a:lstStyle/>
          <a:p>
            <a:pPr lvl="0"/>
            <a:r>
              <a:rPr lang="en-US" dirty="0"/>
              <a:t>Temperature is a measure of how fast particles in an object move around.</a:t>
            </a:r>
          </a:p>
          <a:p>
            <a:pPr lvl="0"/>
            <a:r>
              <a:rPr lang="en-US" dirty="0"/>
              <a:t>If the gas molecules move very slowly, the temperature is very low and the cloud is cold.</a:t>
            </a:r>
          </a:p>
          <a:p>
            <a:pPr lvl="0"/>
            <a:r>
              <a:rPr lang="en-US" dirty="0"/>
              <a:t>Because the cloud has temperatures above absolute zero, the gas molecules are moving.</a:t>
            </a:r>
          </a:p>
          <a:p>
            <a:endParaRPr lang="en-US" dirty="0"/>
          </a:p>
        </p:txBody>
      </p:sp>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9190" y="1825625"/>
            <a:ext cx="5399857" cy="456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1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Pushes Matter Apart</a:t>
            </a:r>
            <a:endParaRPr lang="en-US" dirty="0"/>
          </a:p>
        </p:txBody>
      </p:sp>
      <p:sp>
        <p:nvSpPr>
          <p:cNvPr id="3" name="Content Placeholder 2"/>
          <p:cNvSpPr>
            <a:spLocks noGrp="1"/>
          </p:cNvSpPr>
          <p:nvPr>
            <p:ph idx="1"/>
          </p:nvPr>
        </p:nvSpPr>
        <p:spPr>
          <a:xfrm>
            <a:off x="838200" y="1825625"/>
            <a:ext cx="5411993" cy="4351338"/>
          </a:xfrm>
        </p:spPr>
        <p:txBody>
          <a:bodyPr/>
          <a:lstStyle/>
          <a:p>
            <a:pPr lvl="0"/>
            <a:r>
              <a:rPr lang="en-US" dirty="0"/>
              <a:t>Individual gas molecules can move in any direction.</a:t>
            </a:r>
          </a:p>
          <a:p>
            <a:pPr lvl="0"/>
            <a:r>
              <a:rPr lang="en-US" dirty="0"/>
              <a:t>Sometimes they crash into each other.</a:t>
            </a:r>
          </a:p>
          <a:p>
            <a:pPr lvl="0"/>
            <a:r>
              <a:rPr lang="en-US" dirty="0"/>
              <a:t>These collisions create a push or pressure away from the other gas particles.</a:t>
            </a:r>
          </a:p>
          <a:p>
            <a:pPr lvl="0"/>
            <a:r>
              <a:rPr lang="en-US" dirty="0"/>
              <a:t>The pressure is what finally balances the gravity and keeps the cloud from collapsing.</a:t>
            </a:r>
          </a:p>
          <a:p>
            <a:endParaRPr lang="en-US"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586" y="1619250"/>
            <a:ext cx="52197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59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1451</Words>
  <Application>Microsoft Office PowerPoint</Application>
  <PresentationFormat>Widescreen</PresentationFormat>
  <Paragraphs>119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Solar System</vt:lpstr>
      <vt:lpstr>A Solar System Is Born</vt:lpstr>
      <vt:lpstr>Solar Nebula</vt:lpstr>
      <vt:lpstr>Solar Nebula</vt:lpstr>
      <vt:lpstr>Gravity Pulls Matter Together</vt:lpstr>
      <vt:lpstr>Gravity Pulls Matter Together</vt:lpstr>
      <vt:lpstr>Pressure Pushes Matter Apart</vt:lpstr>
      <vt:lpstr>Pressure Pushes Matter Apart</vt:lpstr>
      <vt:lpstr>The Solar Nebula Forms</vt:lpstr>
      <vt:lpstr>The Solar Nebula Forms</vt:lpstr>
      <vt:lpstr>From Planetesimals to Planets</vt:lpstr>
      <vt:lpstr>From Planetesimals to Planets</vt:lpstr>
      <vt:lpstr>From Planetesimals to Planets</vt:lpstr>
      <vt:lpstr>Planetesimals</vt:lpstr>
      <vt:lpstr>Planetesimals</vt:lpstr>
      <vt:lpstr>Planets</vt:lpstr>
      <vt:lpstr>Planets</vt:lpstr>
      <vt:lpstr>Birth of a Star</vt:lpstr>
      <vt:lpstr>Planetary Motion</vt:lpstr>
      <vt:lpstr>Planetary Motion</vt:lpstr>
      <vt:lpstr>Planetary Orbits</vt:lpstr>
      <vt:lpstr>Kepler’s First Law of Motion</vt:lpstr>
      <vt:lpstr>Kepler’s First Law of Motion</vt:lpstr>
      <vt:lpstr>Kepler’s Second Law</vt:lpstr>
      <vt:lpstr>Kepler’s Third Law</vt:lpstr>
      <vt:lpstr>Newton’s Law of Universal Gravitation</vt:lpstr>
      <vt:lpstr>Newton’s Law of Universal Gravitation</vt:lpstr>
    </vt:vector>
  </TitlesOfParts>
  <Company>Valley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dc:title>
  <dc:creator>Laura Brasher</dc:creator>
  <cp:lastModifiedBy>Laura Brasher</cp:lastModifiedBy>
  <cp:revision>9</cp:revision>
  <dcterms:created xsi:type="dcterms:W3CDTF">2018-12-17T18:28:37Z</dcterms:created>
  <dcterms:modified xsi:type="dcterms:W3CDTF">2019-01-31T17:02:57Z</dcterms:modified>
</cp:coreProperties>
</file>