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6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1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C525-A75F-4231-9EC2-8E6F67D96393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5565-5BB9-4901-BA23-1AB42A09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00752"/>
              </p:ext>
            </p:extLst>
          </p:nvPr>
        </p:nvGraphicFramePr>
        <p:xfrm>
          <a:off x="1904104" y="537882"/>
          <a:ext cx="11209470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6490">
                  <a:extLst>
                    <a:ext uri="{9D8B030D-6E8A-4147-A177-3AD203B41FA5}">
                      <a16:colId xmlns:a16="http://schemas.microsoft.com/office/drawing/2014/main" val="839411258"/>
                    </a:ext>
                  </a:extLst>
                </a:gridCol>
                <a:gridCol w="3736490">
                  <a:extLst>
                    <a:ext uri="{9D8B030D-6E8A-4147-A177-3AD203B41FA5}">
                      <a16:colId xmlns:a16="http://schemas.microsoft.com/office/drawing/2014/main" val="3469593493"/>
                    </a:ext>
                  </a:extLst>
                </a:gridCol>
                <a:gridCol w="3736490">
                  <a:extLst>
                    <a:ext uri="{9D8B030D-6E8A-4147-A177-3AD203B41FA5}">
                      <a16:colId xmlns:a16="http://schemas.microsoft.com/office/drawing/2014/main" val="3815236997"/>
                    </a:ext>
                  </a:extLst>
                </a:gridCol>
              </a:tblGrid>
              <a:tr h="79785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</a:rPr>
                        <a:t>spectrum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main sequence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black hole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97800"/>
                  </a:ext>
                </a:extLst>
              </a:tr>
              <a:tr h="797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apparent magnitude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white dwarf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828017"/>
                  </a:ext>
                </a:extLst>
              </a:tr>
              <a:tr h="797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absolute magnitude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red giant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728016"/>
                  </a:ext>
                </a:extLst>
              </a:tr>
              <a:tr h="797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light year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supernova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793417"/>
                  </a:ext>
                </a:extLst>
              </a:tr>
              <a:tr h="797859">
                <a:tc>
                  <a:txBody>
                    <a:bodyPr/>
                    <a:lstStyle/>
                    <a:p>
                      <a:r>
                        <a:rPr lang="en-US" sz="3200" u="none" strike="noStrike" dirty="0" smtClean="0">
                          <a:effectLst/>
                        </a:rPr>
                        <a:t>parallax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neutron star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81730"/>
                  </a:ext>
                </a:extLst>
              </a:tr>
              <a:tr h="797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H-R diagram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u="none" strike="noStrike" dirty="0" smtClean="0">
                          <a:effectLst/>
                        </a:rPr>
                        <a:t>pulsar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69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6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820322" cy="5123815"/>
          </a:xfrm>
        </p:spPr>
        <p:txBody>
          <a:bodyPr/>
          <a:lstStyle/>
          <a:p>
            <a:pPr lvl="0"/>
            <a:r>
              <a:rPr lang="en-US" dirty="0"/>
              <a:t>If you see a certain pattern of absorption lines in a star, you know that a certain element or molecule is in the star or at least in its atmosphere.</a:t>
            </a:r>
          </a:p>
          <a:p>
            <a:pPr lvl="0"/>
            <a:r>
              <a:rPr lang="en-US" dirty="0"/>
              <a:t>But the absence of a pattern doesn’t mean the element isn’t there; the temperature might not be high enough or low enough for absorption lines to be produced.</a:t>
            </a:r>
          </a:p>
          <a:p>
            <a:endParaRPr lang="en-US" dirty="0"/>
          </a:p>
        </p:txBody>
      </p:sp>
      <p:pic>
        <p:nvPicPr>
          <p:cNvPr id="8194" name="Picture 2" descr="Image result for absorption lines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01" y="1825624"/>
            <a:ext cx="5715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Bright Is That Star?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156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Some stars are bright and some are faint.</a:t>
            </a:r>
          </a:p>
          <a:p>
            <a:pPr lvl="0"/>
            <a:r>
              <a:rPr lang="en-US" dirty="0"/>
              <a:t>The brightest stars are called first magnitude stars and the faintest stars are sixth magnitude stars.</a:t>
            </a:r>
          </a:p>
          <a:p>
            <a:pPr lvl="0"/>
            <a:r>
              <a:rPr lang="en-US" dirty="0"/>
              <a:t>Magnitude means size, or in this case brightness.</a:t>
            </a:r>
          </a:p>
          <a:p>
            <a:endParaRPr lang="en-US" dirty="0"/>
          </a:p>
        </p:txBody>
      </p:sp>
      <p:pic>
        <p:nvPicPr>
          <p:cNvPr id="9218" name="Picture 2" descr="Image result for magnitude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5" y="3230096"/>
            <a:ext cx="64579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Bright Is That 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23965" cy="4887147"/>
          </a:xfrm>
        </p:spPr>
        <p:txBody>
          <a:bodyPr/>
          <a:lstStyle/>
          <a:p>
            <a:pPr lvl="0"/>
            <a:r>
              <a:rPr lang="en-US" dirty="0"/>
              <a:t>A first magnitude star is 100 times bright than a sixth magnitude star.</a:t>
            </a:r>
          </a:p>
          <a:p>
            <a:pPr lvl="0"/>
            <a:r>
              <a:rPr lang="en-US" dirty="0"/>
              <a:t>A smaller number means a brighter star.</a:t>
            </a:r>
          </a:p>
          <a:p>
            <a:pPr lvl="0"/>
            <a:r>
              <a:rPr lang="en-US" dirty="0"/>
              <a:t>With telescopes we can see stars that are 29</a:t>
            </a:r>
            <a:r>
              <a:rPr lang="en-US" baseline="30000" dirty="0"/>
              <a:t>th</a:t>
            </a:r>
            <a:r>
              <a:rPr lang="en-US" dirty="0"/>
              <a:t> magnitude.</a:t>
            </a:r>
          </a:p>
          <a:p>
            <a:pPr lvl="0"/>
            <a:r>
              <a:rPr lang="en-US" dirty="0"/>
              <a:t>Very bright stars may have a negative number.</a:t>
            </a:r>
          </a:p>
          <a:p>
            <a:endParaRPr lang="en-US" dirty="0"/>
          </a:p>
        </p:txBody>
      </p:sp>
      <p:pic>
        <p:nvPicPr>
          <p:cNvPr id="10242" name="Picture 2" descr="Image result for first magnitude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62" y="2194560"/>
            <a:ext cx="5589131" cy="35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Apparent </a:t>
            </a:r>
            <a:r>
              <a:rPr lang="en-US" dirty="0"/>
              <a:t>Magnitude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42591" cy="4661236"/>
          </a:xfrm>
        </p:spPr>
        <p:txBody>
          <a:bodyPr/>
          <a:lstStyle/>
          <a:p>
            <a:pPr lvl="0"/>
            <a:r>
              <a:rPr lang="en-US" dirty="0"/>
              <a:t>Lights nearer to you look brighter than lights farther away.</a:t>
            </a:r>
          </a:p>
          <a:p>
            <a:pPr lvl="0"/>
            <a:r>
              <a:rPr lang="en-US" dirty="0"/>
              <a:t>How bright a light looks is called apparent magnitude.</a:t>
            </a:r>
          </a:p>
          <a:p>
            <a:endParaRPr lang="en-US" dirty="0"/>
          </a:p>
        </p:txBody>
      </p:sp>
      <p:pic>
        <p:nvPicPr>
          <p:cNvPr id="11266" name="Picture 2" descr="Image result for apparent magn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34" y="1185190"/>
            <a:ext cx="52387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Absolute </a:t>
            </a:r>
            <a:r>
              <a:rPr lang="en-US" dirty="0"/>
              <a:t>Magnitude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68962" cy="491942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Astronomers use a star’s apparent magnitude and its distance from Earth to calculate its absolute magnitude.</a:t>
            </a:r>
          </a:p>
          <a:p>
            <a:pPr lvl="0"/>
            <a:r>
              <a:rPr lang="en-US" dirty="0"/>
              <a:t>Absolute magnitude is the actual brightness of a star.</a:t>
            </a:r>
          </a:p>
          <a:p>
            <a:pPr lvl="0"/>
            <a:r>
              <a:rPr lang="en-US" dirty="0"/>
              <a:t>If all stars could be placed the same distance away, their absolute magnitudes would be the same as their apparent magnitudes and the brighter stars would look brighter.</a:t>
            </a:r>
          </a:p>
          <a:p>
            <a:endParaRPr lang="en-US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56" y="2036968"/>
            <a:ext cx="56007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Absolute </a:t>
            </a:r>
            <a:r>
              <a:rPr lang="en-US" dirty="0"/>
              <a:t>Magnitude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sun, for example, has an absolute magnitude of 4.8—pretty ordinary for a star.</a:t>
            </a:r>
          </a:p>
          <a:p>
            <a:pPr lvl="0"/>
            <a:r>
              <a:rPr lang="en-US" dirty="0"/>
              <a:t>However, because the sun is so close to Earth, its apparent magnitude is -26.8, making it the brightest object in the sky.</a:t>
            </a:r>
          </a:p>
          <a:p>
            <a:endParaRPr lang="en-US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49" y="3690495"/>
            <a:ext cx="4534759" cy="302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</a:t>
            </a:r>
            <a:r>
              <a:rPr lang="en-US" dirty="0"/>
              <a:t>to the Stars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8205" cy="4230930"/>
          </a:xfrm>
        </p:spPr>
        <p:txBody>
          <a:bodyPr/>
          <a:lstStyle/>
          <a:p>
            <a:pPr lvl="0"/>
            <a:r>
              <a:rPr lang="en-US" dirty="0"/>
              <a:t>Because they are so far away, astronomers use light-years to give the distances to the stars.</a:t>
            </a:r>
          </a:p>
          <a:p>
            <a:pPr lvl="0"/>
            <a:r>
              <a:rPr lang="en-US" dirty="0"/>
              <a:t>A light-year is the distance that light travels in one year.</a:t>
            </a:r>
          </a:p>
          <a:p>
            <a:pPr lvl="0"/>
            <a:r>
              <a:rPr lang="en-US" dirty="0"/>
              <a:t>Because the speed of light is about 300,000 km/s, it travels almost 9.5 trillion </a:t>
            </a:r>
            <a:r>
              <a:rPr lang="en-US" dirty="0" smtClean="0"/>
              <a:t>kilometers </a:t>
            </a:r>
            <a:r>
              <a:rPr lang="en-US" dirty="0"/>
              <a:t>in one year.</a:t>
            </a:r>
          </a:p>
          <a:p>
            <a:endParaRPr lang="en-US" dirty="0"/>
          </a:p>
        </p:txBody>
      </p:sp>
      <p:pic>
        <p:nvPicPr>
          <p:cNvPr id="14338" name="Picture 2" descr="Image result for light 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36" y="1402225"/>
            <a:ext cx="5632039" cy="48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to the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4567" cy="459669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Stars near Earth seem to move compared with more-distant stars as Earth revolves around the sun.</a:t>
            </a:r>
          </a:p>
          <a:p>
            <a:pPr lvl="0"/>
            <a:r>
              <a:rPr lang="en-US" dirty="0"/>
              <a:t>This apparent shift in position is called parallax.</a:t>
            </a:r>
          </a:p>
          <a:p>
            <a:pPr lvl="0"/>
            <a:r>
              <a:rPr lang="en-US" dirty="0"/>
              <a:t>While this shift can be seen only through telescopes, using parallax and simple trigonometry, astronomers can find the actual distance to stars that are close to Earth.</a:t>
            </a:r>
          </a:p>
          <a:p>
            <a:pPr lvl="0"/>
            <a:r>
              <a:rPr lang="en-US" dirty="0"/>
              <a:t>Farther stars, however, are measured in more-complicated ways</a:t>
            </a:r>
          </a:p>
          <a:p>
            <a:endParaRPr lang="en-US" dirty="0"/>
          </a:p>
        </p:txBody>
      </p:sp>
      <p:pic>
        <p:nvPicPr>
          <p:cNvPr id="15362" name="Picture 2" descr="Image result for parall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47" y="1402714"/>
            <a:ext cx="6279550" cy="47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Motion </a:t>
            </a:r>
            <a:r>
              <a:rPr lang="en-US" dirty="0"/>
              <a:t>of Stars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3970468" cy="4811843"/>
          </a:xfrm>
        </p:spPr>
        <p:txBody>
          <a:bodyPr/>
          <a:lstStyle/>
          <a:p>
            <a:pPr lvl="0"/>
            <a:r>
              <a:rPr lang="en-US" dirty="0"/>
              <a:t>Earth rotates on its axis.</a:t>
            </a:r>
          </a:p>
          <a:p>
            <a:pPr lvl="0"/>
            <a:r>
              <a:rPr lang="en-US" dirty="0"/>
              <a:t>As the Earth turns, different parts of its surface face the sun.</a:t>
            </a:r>
          </a:p>
          <a:p>
            <a:pPr lvl="0"/>
            <a:r>
              <a:rPr lang="en-US" dirty="0"/>
              <a:t>This is why we have days and nights.</a:t>
            </a:r>
          </a:p>
          <a:p>
            <a:endParaRPr lang="en-US" dirty="0"/>
          </a:p>
        </p:txBody>
      </p:sp>
      <p:pic>
        <p:nvPicPr>
          <p:cNvPr id="16386" name="Picture 2" descr="Image result for motion of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14" y="1129554"/>
            <a:ext cx="4929616" cy="517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325932" cy="4876389"/>
          </a:xfrm>
        </p:spPr>
        <p:txBody>
          <a:bodyPr/>
          <a:lstStyle/>
          <a:p>
            <a:pPr lvl="0"/>
            <a:r>
              <a:rPr lang="en-US" dirty="0"/>
              <a:t>The Earth also revolves around the sun.</a:t>
            </a:r>
          </a:p>
          <a:p>
            <a:pPr lvl="0"/>
            <a:r>
              <a:rPr lang="en-US" dirty="0"/>
              <a:t>At different times of the year, you see different stars in the night sky.</a:t>
            </a:r>
          </a:p>
          <a:p>
            <a:pPr lvl="0"/>
            <a:r>
              <a:rPr lang="en-US" dirty="0"/>
              <a:t>This is because the side of Earth that is away from the sun at night faces a different part of the universe.</a:t>
            </a:r>
          </a:p>
          <a:p>
            <a:endParaRPr lang="en-US" dirty="0"/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15" y="1570617"/>
            <a:ext cx="5503308" cy="48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Apparent </a:t>
            </a:r>
            <a:r>
              <a:rPr lang="en-US" dirty="0"/>
              <a:t>Motion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Because of our location on the Earth’s surface, the sun appears to rise in the east and set in tin the west.</a:t>
            </a:r>
          </a:p>
          <a:p>
            <a:pPr lvl="0"/>
            <a:r>
              <a:rPr lang="en-US" dirty="0"/>
              <a:t>Stars also seem to rise and set.</a:t>
            </a:r>
          </a:p>
          <a:p>
            <a:pPr lvl="0"/>
            <a:r>
              <a:rPr lang="en-US" dirty="0"/>
              <a:t>During the day the atmosphere scatters light from the sun and can’t see the stars because the sky is too bright.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Actual </a:t>
            </a:r>
            <a:r>
              <a:rPr lang="en-US" dirty="0"/>
              <a:t>Motion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rising and setting of the sun and stars is due to </a:t>
            </a:r>
            <a:r>
              <a:rPr lang="en-US" dirty="0" smtClean="0"/>
              <a:t>Earth's </a:t>
            </a:r>
            <a:r>
              <a:rPr lang="en-US" dirty="0"/>
              <a:t>rotation.</a:t>
            </a:r>
          </a:p>
          <a:p>
            <a:pPr lvl="0"/>
            <a:r>
              <a:rPr lang="en-US" dirty="0"/>
              <a:t>But each star is also really moving in space.</a:t>
            </a:r>
          </a:p>
          <a:p>
            <a:pPr lvl="0"/>
            <a:r>
              <a:rPr lang="en-US" dirty="0"/>
              <a:t>Because the stars are so distant, though, their motion is hard for </a:t>
            </a:r>
            <a:r>
              <a:rPr lang="en-US" dirty="0" smtClean="0"/>
              <a:t>us </a:t>
            </a:r>
            <a:r>
              <a:rPr lang="en-US" dirty="0"/>
              <a:t>to measure.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Most of the stars nearest the sun are traveling in the same direction as the sun.</a:t>
            </a:r>
          </a:p>
          <a:p>
            <a:pPr lvl="0"/>
            <a:r>
              <a:rPr lang="en-US" dirty="0"/>
              <a:t>This is like driving on </a:t>
            </a:r>
            <a:r>
              <a:rPr lang="en-US" dirty="0" smtClean="0"/>
              <a:t>a </a:t>
            </a:r>
            <a:r>
              <a:rPr lang="en-US" dirty="0"/>
              <a:t>highway while all the cars are going about the same speed and direction.</a:t>
            </a:r>
          </a:p>
          <a:p>
            <a:pPr lvl="0"/>
            <a:r>
              <a:rPr lang="en-US" dirty="0"/>
              <a:t>It would be difficult to measure the speed of the cars in the lane next to you by just watching them.</a:t>
            </a:r>
          </a:p>
          <a:p>
            <a:pPr lvl="0"/>
            <a:r>
              <a:rPr lang="en-US" dirty="0"/>
              <a:t>If you could watch stars over thousands of years, their movement would be obvious.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 </a:t>
            </a:r>
            <a:r>
              <a:rPr lang="en-US" dirty="0"/>
              <a:t>Cycle of Stars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831080" cy="5032375"/>
          </a:xfrm>
        </p:spPr>
        <p:txBody>
          <a:bodyPr/>
          <a:lstStyle/>
          <a:p>
            <a:pPr lvl="0"/>
            <a:r>
              <a:rPr lang="en-US" dirty="0"/>
              <a:t>Stars are born, grow old, and eventually die.</a:t>
            </a:r>
          </a:p>
          <a:p>
            <a:pPr lvl="0"/>
            <a:r>
              <a:rPr lang="en-US" dirty="0"/>
              <a:t>Stars exist for billions of years.</a:t>
            </a:r>
          </a:p>
          <a:p>
            <a:pPr lvl="0"/>
            <a:r>
              <a:rPr lang="en-US" dirty="0"/>
              <a:t>They are born when clouds of gas and dust come together and become very hot and dense.</a:t>
            </a:r>
          </a:p>
          <a:p>
            <a:pPr lvl="0"/>
            <a:r>
              <a:rPr lang="en-US" dirty="0"/>
              <a:t>As stars get older, they lose some of their material.</a:t>
            </a:r>
          </a:p>
          <a:p>
            <a:endParaRPr lang="en-US" dirty="0"/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47" y="1690688"/>
            <a:ext cx="6126069" cy="45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 Cycle of Stars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250167" cy="5032375"/>
          </a:xfrm>
        </p:spPr>
        <p:txBody>
          <a:bodyPr/>
          <a:lstStyle/>
          <a:p>
            <a:pPr lvl="0"/>
            <a:r>
              <a:rPr lang="en-US" dirty="0"/>
              <a:t>Usually this is a gradual change, but sometimes it happens in a big explosion.</a:t>
            </a:r>
          </a:p>
          <a:p>
            <a:pPr lvl="0"/>
            <a:r>
              <a:rPr lang="en-US" dirty="0"/>
              <a:t>Either way, when a star dies, much of its material returns to space.</a:t>
            </a:r>
          </a:p>
          <a:p>
            <a:pPr lvl="0"/>
            <a:r>
              <a:rPr lang="en-US" dirty="0"/>
              <a:t>There some of it combines with more gas and dust to form new stars.</a:t>
            </a:r>
          </a:p>
          <a:p>
            <a:endParaRPr lang="en-US" dirty="0"/>
          </a:p>
        </p:txBody>
      </p:sp>
      <p:pic>
        <p:nvPicPr>
          <p:cNvPr id="19458" name="Picture 2" descr="Image result for life cycle of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13" y="1436147"/>
            <a:ext cx="7140387" cy="47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H-R </a:t>
            </a:r>
            <a:r>
              <a:rPr lang="en-US" dirty="0"/>
              <a:t>Diagram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04416" cy="376835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An H-R diagram is a graph showing the relationship between a star’s surface temperature and its absolute magnitude.</a:t>
            </a:r>
          </a:p>
          <a:p>
            <a:pPr lvl="0"/>
            <a:r>
              <a:rPr lang="en-US" dirty="0"/>
              <a:t>The H-R diagram shows how stars are classified by temperature and brightness.</a:t>
            </a:r>
          </a:p>
          <a:p>
            <a:pPr lvl="0"/>
            <a:r>
              <a:rPr lang="en-US" dirty="0"/>
              <a:t>It also is a good way to illustrate how stars change over time.</a:t>
            </a:r>
          </a:p>
          <a:p>
            <a:pPr lvl="0"/>
            <a:r>
              <a:rPr lang="en-US" dirty="0"/>
              <a:t>In an H-R diagram, temperature is given along the bottom of the diagram.</a:t>
            </a:r>
          </a:p>
          <a:p>
            <a:endParaRPr lang="en-US" dirty="0"/>
          </a:p>
        </p:txBody>
      </p:sp>
      <p:pic>
        <p:nvPicPr>
          <p:cNvPr id="20482" name="Picture 2" descr="Image result for h-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21" y="1825625"/>
            <a:ext cx="5143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358205" cy="4639721"/>
          </a:xfrm>
        </p:spPr>
        <p:txBody>
          <a:bodyPr/>
          <a:lstStyle/>
          <a:p>
            <a:pPr lvl="0"/>
            <a:r>
              <a:rPr lang="en-US" dirty="0"/>
              <a:t>Absolute magnitude, or brightness, is given along the left side.</a:t>
            </a:r>
          </a:p>
          <a:p>
            <a:pPr lvl="0"/>
            <a:r>
              <a:rPr lang="en-US" dirty="0"/>
              <a:t>Hot blue stars are located on the left and cool red stars are on the right.</a:t>
            </a:r>
          </a:p>
          <a:p>
            <a:pPr lvl="0"/>
            <a:r>
              <a:rPr lang="en-US" dirty="0"/>
              <a:t>The brightest stars are a million times brighter than the sun.</a:t>
            </a:r>
          </a:p>
          <a:p>
            <a:pPr lvl="0"/>
            <a:r>
              <a:rPr lang="en-US" dirty="0"/>
              <a:t>The faintest are 1/10,000 as bright as the sun.</a:t>
            </a:r>
          </a:p>
          <a:p>
            <a:endParaRPr lang="en-US" dirty="0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0" y="1151068"/>
            <a:ext cx="5037717" cy="50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798807" cy="4521387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There is a band of stars going from the top left to the bottom right corner.</a:t>
            </a:r>
          </a:p>
          <a:p>
            <a:pPr lvl="0"/>
            <a:r>
              <a:rPr lang="en-US" dirty="0"/>
              <a:t>This diagonal pattern of stars is called the main sequence.</a:t>
            </a:r>
          </a:p>
          <a:p>
            <a:pPr lvl="0"/>
            <a:r>
              <a:rPr lang="en-US" dirty="0"/>
              <a:t>A star spends most of its lifetime as a main sequence star and then changes to one of the other types of stars.</a:t>
            </a:r>
          </a:p>
          <a:p>
            <a:pPr lvl="0"/>
            <a:r>
              <a:rPr lang="en-US" dirty="0"/>
              <a:t>All stars begin as a ball of dust and gas in space.</a:t>
            </a:r>
          </a:p>
          <a:p>
            <a:endParaRPr lang="en-US" dirty="0"/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46" y="1271064"/>
            <a:ext cx="38100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6694" cy="4316991"/>
          </a:xfrm>
        </p:spPr>
        <p:txBody>
          <a:bodyPr/>
          <a:lstStyle/>
          <a:p>
            <a:pPr lvl="0"/>
            <a:r>
              <a:rPr lang="en-US" dirty="0"/>
              <a:t>Gravity pulls the gas and dust together.</a:t>
            </a:r>
          </a:p>
          <a:p>
            <a:pPr lvl="0"/>
            <a:r>
              <a:rPr lang="en-US" dirty="0"/>
              <a:t>The gas becomes hotter as it becomes more dense.</a:t>
            </a:r>
          </a:p>
          <a:p>
            <a:pPr lvl="0"/>
            <a:r>
              <a:rPr lang="en-US" dirty="0"/>
              <a:t>When it is hot enough in the center, hydrogen turns into helium in a process called nuclear fusion, and lots of energy is given off.</a:t>
            </a:r>
          </a:p>
          <a:p>
            <a:pPr lvl="0"/>
            <a:r>
              <a:rPr lang="en-US" dirty="0"/>
              <a:t>Most stars can be plotted on the main sequence.</a:t>
            </a:r>
          </a:p>
          <a:p>
            <a:endParaRPr lang="en-US" dirty="0"/>
          </a:p>
        </p:txBody>
      </p:sp>
      <p:pic>
        <p:nvPicPr>
          <p:cNvPr id="23554" name="Picture 2" descr="Image result for neb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48" y="1420009"/>
            <a:ext cx="5151352" cy="42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497593" cy="48333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Small mass stars tend to be located at the lower right end of the main sequence; larger stars are found at the left end.</a:t>
            </a:r>
          </a:p>
          <a:p>
            <a:pPr lvl="0"/>
            <a:r>
              <a:rPr lang="en-US" dirty="0"/>
              <a:t>As main sequence stars age, they move up and to the right on the H-R diagram to become giants or super giants.</a:t>
            </a:r>
          </a:p>
          <a:p>
            <a:pPr lvl="0"/>
            <a:r>
              <a:rPr lang="en-US" dirty="0"/>
              <a:t>Such stars can then lose their atmospheres, leaving small cores behind, which end up in the lower left corner of the diagram as white dwarfs.</a:t>
            </a:r>
          </a:p>
          <a:p>
            <a:endParaRPr lang="en-US" dirty="0"/>
          </a:p>
        </p:txBody>
      </p:sp>
      <p:pic>
        <p:nvPicPr>
          <p:cNvPr id="24578" name="Picture 2" descr="Image result for h-r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32" y="2752720"/>
            <a:ext cx="6363074" cy="30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Compositions </a:t>
            </a:r>
            <a:r>
              <a:rPr lang="en-US" dirty="0"/>
              <a:t>of Stars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541085" cy="438153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When you look at a white light through a glass prism, you see a rainbow.</a:t>
            </a:r>
          </a:p>
          <a:p>
            <a:pPr lvl="0"/>
            <a:r>
              <a:rPr lang="en-US" dirty="0"/>
              <a:t>This rainbow of colors is called a spectrum.</a:t>
            </a:r>
          </a:p>
          <a:p>
            <a:pPr lvl="0"/>
            <a:r>
              <a:rPr lang="en-US" dirty="0"/>
              <a:t>The spectrum contains the colors we recognize as red, orange, yellow, green, blue, indigo, and violet.</a:t>
            </a:r>
          </a:p>
          <a:p>
            <a:pPr lvl="0"/>
            <a:r>
              <a:rPr lang="en-US" dirty="0"/>
              <a:t>A hot solid object, like the glowing wire inside a light bulb gives off a continuous spectrum—one that shows all of the colors.</a:t>
            </a:r>
          </a:p>
          <a:p>
            <a:endParaRPr lang="en-US" dirty="0"/>
          </a:p>
        </p:txBody>
      </p:sp>
      <p:pic>
        <p:nvPicPr>
          <p:cNvPr id="1026" name="Picture 2" descr="Image result for continuous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3" y="1263657"/>
            <a:ext cx="6082030" cy="30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Stars Get Old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81687" cy="4811843"/>
          </a:xfrm>
        </p:spPr>
        <p:txBody>
          <a:bodyPr/>
          <a:lstStyle/>
          <a:p>
            <a:pPr lvl="0"/>
            <a:r>
              <a:rPr lang="en-US" dirty="0"/>
              <a:t>While stars may stay on the main sequence for a long time, they don’t stay there forever.</a:t>
            </a:r>
          </a:p>
          <a:p>
            <a:pPr lvl="0"/>
            <a:r>
              <a:rPr lang="en-US" dirty="0"/>
              <a:t>Average stars, such as the sun, turn into red giants and then white dwarfs.</a:t>
            </a:r>
          </a:p>
          <a:p>
            <a:pPr lvl="0"/>
            <a:r>
              <a:rPr lang="en-US" dirty="0"/>
              <a:t>More massive stars may leave the main sequence in a more spectacular fashion.</a:t>
            </a:r>
          </a:p>
          <a:p>
            <a:endParaRPr lang="en-US" dirty="0"/>
          </a:p>
        </p:txBody>
      </p:sp>
      <p:pic>
        <p:nvPicPr>
          <p:cNvPr id="25602" name="Picture 2" descr="Image result for red gi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85" y="1613647"/>
            <a:ext cx="6377863" cy="424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Supernovas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9866" cy="433850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Large blue stars use up their hydrogen much faster than stars like the sun.</a:t>
            </a:r>
          </a:p>
          <a:p>
            <a:pPr lvl="0"/>
            <a:r>
              <a:rPr lang="en-US" dirty="0"/>
              <a:t>This means they make a lot more energy, which makes them very hot and therefore blue.</a:t>
            </a:r>
          </a:p>
          <a:p>
            <a:pPr lvl="0"/>
            <a:r>
              <a:rPr lang="en-US" dirty="0"/>
              <a:t>Compared with other stars they don’t last long.</a:t>
            </a:r>
          </a:p>
          <a:p>
            <a:pPr lvl="0"/>
            <a:r>
              <a:rPr lang="en-US" dirty="0"/>
              <a:t>At the end of its life, a blue star may explode in a tremendous flash of light called a supernova.</a:t>
            </a:r>
          </a:p>
          <a:p>
            <a:endParaRPr lang="en-US" dirty="0"/>
          </a:p>
        </p:txBody>
      </p:sp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3" y="278913"/>
            <a:ext cx="6437256" cy="64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Supernovas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79"/>
            <a:ext cx="4454562" cy="517760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 supernova is basically the death of a large star by explosion.</a:t>
            </a:r>
          </a:p>
          <a:p>
            <a:pPr lvl="0"/>
            <a:r>
              <a:rPr lang="en-US" dirty="0"/>
              <a:t>A supernova explosion is so powerful it can be brighter than an entire galaxy.</a:t>
            </a:r>
          </a:p>
          <a:p>
            <a:pPr lvl="0"/>
            <a:r>
              <a:rPr lang="en-US" dirty="0"/>
              <a:t>It may shine for several days after the initial explosion and then gradually dim.</a:t>
            </a:r>
          </a:p>
          <a:p>
            <a:pPr lvl="0"/>
            <a:r>
              <a:rPr lang="en-US" dirty="0"/>
              <a:t>Heavy elements such as silver, gold, and lead are made during a supernova explosion and then scattered into space.</a:t>
            </a:r>
          </a:p>
          <a:p>
            <a:endParaRPr lang="en-US" dirty="0"/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47" y="679132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Neutron </a:t>
            </a:r>
            <a:r>
              <a:rPr lang="en-US" dirty="0"/>
              <a:t>Stars and Pulsars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2299" cy="4424568"/>
          </a:xfrm>
        </p:spPr>
        <p:txBody>
          <a:bodyPr/>
          <a:lstStyle/>
          <a:p>
            <a:pPr lvl="0"/>
            <a:r>
              <a:rPr lang="en-US" dirty="0"/>
              <a:t>What happens to a star that becomes a supernova?</a:t>
            </a:r>
          </a:p>
          <a:p>
            <a:pPr lvl="0"/>
            <a:r>
              <a:rPr lang="en-US" dirty="0"/>
              <a:t>The leftover materials in a the center of a supernova are squeezed together to form a star of about two solar masses.</a:t>
            </a:r>
          </a:p>
          <a:p>
            <a:pPr lvl="0"/>
            <a:r>
              <a:rPr lang="en-US" dirty="0"/>
              <a:t>But all the material is found in a sphere only about 20 km in diameter.</a:t>
            </a:r>
          </a:p>
          <a:p>
            <a:endParaRPr lang="en-US" dirty="0"/>
          </a:p>
        </p:txBody>
      </p:sp>
      <p:pic>
        <p:nvPicPr>
          <p:cNvPr id="28674" name="Picture 2" descr="Image result for neutron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99" y="1611144"/>
            <a:ext cx="6286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Neutron Stars and Pulsars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particles inside the star become neutrons, so this sat is called a neutron star.</a:t>
            </a:r>
          </a:p>
          <a:p>
            <a:pPr lvl="0"/>
            <a:r>
              <a:rPr lang="en-US" dirty="0"/>
              <a:t>The squeezed material in a neutron star is so dense, a teaspoon of neutron star matter brought back to Earth would weigh a billion tons.</a:t>
            </a:r>
          </a:p>
          <a:p>
            <a:endParaRPr lang="en-US" dirty="0"/>
          </a:p>
        </p:txBody>
      </p:sp>
      <p:pic>
        <p:nvPicPr>
          <p:cNvPr id="29698" name="Picture 2" descr="Image result for neutron 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2" y="3605220"/>
            <a:ext cx="7578351" cy="42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Neutron Stars and Pulsars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884868" cy="4930177"/>
          </a:xfrm>
        </p:spPr>
        <p:txBody>
          <a:bodyPr/>
          <a:lstStyle/>
          <a:p>
            <a:pPr lvl="0"/>
            <a:r>
              <a:rPr lang="en-US" dirty="0"/>
              <a:t>If a neutron star is also spinning, it is called a pulsar.</a:t>
            </a:r>
          </a:p>
          <a:p>
            <a:pPr lvl="0"/>
            <a:r>
              <a:rPr lang="en-US" dirty="0"/>
              <a:t>A pulsar sends out beams of radiation that also spin around very rapidly. </a:t>
            </a:r>
          </a:p>
          <a:p>
            <a:pPr lvl="0"/>
            <a:r>
              <a:rPr lang="en-US" dirty="0"/>
              <a:t>These beams are much like the beams from a lighthouse.</a:t>
            </a:r>
          </a:p>
          <a:p>
            <a:endParaRPr lang="en-US" dirty="0"/>
          </a:p>
        </p:txBody>
      </p:sp>
      <p:pic>
        <p:nvPicPr>
          <p:cNvPr id="30722" name="Picture 2" descr="Image result for neutron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26" y="1398493"/>
            <a:ext cx="6056556" cy="45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Black </a:t>
            </a:r>
            <a:r>
              <a:rPr lang="en-US" dirty="0"/>
              <a:t>Holes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422289" cy="5032375"/>
          </a:xfrm>
        </p:spPr>
        <p:txBody>
          <a:bodyPr/>
          <a:lstStyle/>
          <a:p>
            <a:pPr lvl="0"/>
            <a:r>
              <a:rPr lang="en-US" dirty="0"/>
              <a:t>Sometimes the leftovers of a supernova are so massive that they collapse to form a black hole.</a:t>
            </a:r>
          </a:p>
          <a:p>
            <a:pPr lvl="0"/>
            <a:r>
              <a:rPr lang="en-US" dirty="0"/>
              <a:t>A black hole is an object with more than three solar masses squeezed into a ball only 10 km across.</a:t>
            </a:r>
          </a:p>
          <a:p>
            <a:endParaRPr lang="en-US" dirty="0"/>
          </a:p>
        </p:txBody>
      </p:sp>
      <p:pic>
        <p:nvPicPr>
          <p:cNvPr id="31746" name="Picture 2" descr="Image result for black h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11" y="1825624"/>
            <a:ext cx="6719289" cy="378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Black Holes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62892" cy="410183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 black hole is so small and massive and its gravity is so strong that not even light can escape.</a:t>
            </a:r>
          </a:p>
          <a:p>
            <a:pPr lvl="0"/>
            <a:r>
              <a:rPr lang="en-US" dirty="0"/>
              <a:t>Black holes don’t gobble up stars.</a:t>
            </a:r>
          </a:p>
          <a:p>
            <a:pPr lvl="0"/>
            <a:r>
              <a:rPr lang="en-US" dirty="0"/>
              <a:t>If a star is close by, some gas or dust from the star will spiral into the black hole, giving off x rays.</a:t>
            </a:r>
          </a:p>
          <a:p>
            <a:pPr lvl="0"/>
            <a:r>
              <a:rPr lang="en-US" dirty="0"/>
              <a:t>It is by these x rays that astronomers can detect the existence of black holes.</a:t>
            </a:r>
          </a:p>
          <a:p>
            <a:endParaRPr lang="en-US" dirty="0"/>
          </a:p>
        </p:txBody>
      </p:sp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76343"/>
            <a:ext cx="73152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Compositions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56991" cy="4575175"/>
          </a:xfrm>
        </p:spPr>
        <p:txBody>
          <a:bodyPr/>
          <a:lstStyle/>
          <a:p>
            <a:pPr lvl="0"/>
            <a:r>
              <a:rPr lang="en-US" dirty="0"/>
              <a:t>Astronomers use an instrument called a spectrograph to spread starlight out into its colors.</a:t>
            </a:r>
          </a:p>
          <a:p>
            <a:pPr lvl="0"/>
            <a:r>
              <a:rPr lang="en-US" dirty="0"/>
              <a:t>Stars, however, don’t have continuous spectra.</a:t>
            </a:r>
          </a:p>
          <a:p>
            <a:pPr lvl="0"/>
            <a:r>
              <a:rPr lang="en-US" dirty="0"/>
              <a:t>Because they are not solid objects, stars give off spectra that are different from those of light bulbs.</a:t>
            </a:r>
          </a:p>
          <a:p>
            <a:endParaRPr lang="en-US" dirty="0"/>
          </a:p>
        </p:txBody>
      </p:sp>
      <p:pic>
        <p:nvPicPr>
          <p:cNvPr id="2050" name="Picture 2" descr="Image result for spectr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25" y="1142048"/>
            <a:ext cx="5960334" cy="44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Making </a:t>
            </a:r>
            <a:r>
              <a:rPr lang="en-US" dirty="0"/>
              <a:t>an I.D.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487296" cy="446759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Stars are made of various gases that are so dense, they act like a hot solid.</a:t>
            </a:r>
          </a:p>
          <a:p>
            <a:pPr lvl="0"/>
            <a:r>
              <a:rPr lang="en-US" dirty="0"/>
              <a:t>For this reason, the surface of a star, or the part that we see, gives off a continuous spectrum.</a:t>
            </a:r>
          </a:p>
          <a:p>
            <a:pPr lvl="0"/>
            <a:r>
              <a:rPr lang="en-US" dirty="0"/>
              <a:t>But the light we see passes through the star’s atmosphere which is made of somewhat cooler gases than the star itself is made of.</a:t>
            </a:r>
          </a:p>
          <a:p>
            <a:endParaRPr lang="en-US" dirty="0"/>
          </a:p>
        </p:txBody>
      </p:sp>
      <p:pic>
        <p:nvPicPr>
          <p:cNvPr id="3074" name="Picture 2" descr="Image result for spectr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96" y="2076225"/>
            <a:ext cx="5884909" cy="34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 I.D.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47447" cy="44138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 star therefore produces a spectrum with various lines in it.</a:t>
            </a:r>
          </a:p>
          <a:p>
            <a:pPr lvl="0"/>
            <a:r>
              <a:rPr lang="en-US" dirty="0"/>
              <a:t>Emission lines are bright lines that are made when certain wavelengths of light are given off by hot gases.</a:t>
            </a:r>
          </a:p>
          <a:p>
            <a:pPr lvl="0"/>
            <a:r>
              <a:rPr lang="en-US" dirty="0"/>
              <a:t>Only some colors in the spectrum show up, while all other colors that make up white light are missing.</a:t>
            </a:r>
          </a:p>
          <a:p>
            <a:pPr lvl="0"/>
            <a:r>
              <a:rPr lang="en-US" dirty="0"/>
              <a:t>Emission lines are the fingerprints for the elements.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098" name="Picture 2" descr="Image result for emission lines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38" y="2092044"/>
            <a:ext cx="564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Classifying </a:t>
            </a:r>
            <a:r>
              <a:rPr lang="en-US" dirty="0"/>
              <a:t>Stars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22289" cy="4351338"/>
          </a:xfrm>
        </p:spPr>
        <p:txBody>
          <a:bodyPr/>
          <a:lstStyle/>
          <a:p>
            <a:pPr lvl="0"/>
            <a:r>
              <a:rPr lang="en-US" dirty="0"/>
              <a:t>In the 1800s, the first people to look at spectra found that different stars had different spectra.</a:t>
            </a:r>
          </a:p>
          <a:p>
            <a:pPr lvl="0"/>
            <a:r>
              <a:rPr lang="en-US" dirty="0"/>
              <a:t>They started to collect the spectra of lots of stars and tried to classify them.</a:t>
            </a:r>
          </a:p>
          <a:p>
            <a:pPr lvl="0"/>
            <a:r>
              <a:rPr lang="en-US" dirty="0"/>
              <a:t>At first, letters were assigned to each type of spectra.</a:t>
            </a:r>
          </a:p>
          <a:p>
            <a:endParaRPr lang="en-US" dirty="0"/>
          </a:p>
        </p:txBody>
      </p:sp>
      <p:pic>
        <p:nvPicPr>
          <p:cNvPr id="5122" name="Picture 2" descr="Image result for classifying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89" y="1090555"/>
            <a:ext cx="6253779" cy="50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14421" cy="4618206"/>
          </a:xfrm>
        </p:spPr>
        <p:txBody>
          <a:bodyPr/>
          <a:lstStyle/>
          <a:p>
            <a:pPr lvl="0"/>
            <a:r>
              <a:rPr lang="en-US" dirty="0"/>
              <a:t>Stars with spectra that had very noticeable hydrogen patterns were classified as A type stars.</a:t>
            </a:r>
          </a:p>
          <a:p>
            <a:pPr lvl="0"/>
            <a:r>
              <a:rPr lang="en-US" dirty="0"/>
              <a:t>Others were classified as B and so on.</a:t>
            </a:r>
          </a:p>
          <a:p>
            <a:pPr lvl="0"/>
            <a:r>
              <a:rPr lang="en-US" dirty="0"/>
              <a:t>Later, when scientists finally understood why spectra are different they realized that the stars were classified in the wrong order.</a:t>
            </a:r>
          </a:p>
          <a:p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21" y="1172583"/>
            <a:ext cx="5015546" cy="501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0628" cy="5274422"/>
          </a:xfrm>
        </p:spPr>
        <p:txBody>
          <a:bodyPr/>
          <a:lstStyle/>
          <a:p>
            <a:pPr lvl="0"/>
            <a:r>
              <a:rPr lang="en-US" dirty="0"/>
              <a:t>Stars are now classified by how hot they are.</a:t>
            </a:r>
          </a:p>
          <a:p>
            <a:pPr lvl="0"/>
            <a:r>
              <a:rPr lang="en-US" dirty="0"/>
              <a:t>The main differences in the spectra of stars are related to the temperature of the stars.</a:t>
            </a:r>
          </a:p>
          <a:p>
            <a:pPr lvl="0"/>
            <a:r>
              <a:rPr lang="en-US" dirty="0"/>
              <a:t>We see the temperature </a:t>
            </a:r>
            <a:r>
              <a:rPr lang="en-US" dirty="0" smtClean="0"/>
              <a:t>differences </a:t>
            </a:r>
            <a:r>
              <a:rPr lang="en-US" dirty="0"/>
              <a:t>as colors.</a:t>
            </a:r>
          </a:p>
          <a:p>
            <a:pPr lvl="0"/>
            <a:r>
              <a:rPr lang="en-US" dirty="0"/>
              <a:t>The original class O stars are blue—they are very hot.</a:t>
            </a:r>
          </a:p>
          <a:p>
            <a:endParaRPr lang="en-US" dirty="0"/>
          </a:p>
        </p:txBody>
      </p:sp>
      <p:pic>
        <p:nvPicPr>
          <p:cNvPr id="7170" name="Picture 2" descr="Image result for classifying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38" y="1224701"/>
            <a:ext cx="5788099" cy="4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13136</TotalTime>
  <Words>1898</Words>
  <Application>Microsoft Office PowerPoint</Application>
  <PresentationFormat>Widescreen</PresentationFormat>
  <Paragraphs>164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Stars</vt:lpstr>
      <vt:lpstr> Compositions of Stars </vt:lpstr>
      <vt:lpstr>Compositions of Stars</vt:lpstr>
      <vt:lpstr> Making an I.D. </vt:lpstr>
      <vt:lpstr>Making an I.D.</vt:lpstr>
      <vt:lpstr> Classifying Stars </vt:lpstr>
      <vt:lpstr>Classifying Stars</vt:lpstr>
      <vt:lpstr>Classifying Stars</vt:lpstr>
      <vt:lpstr>Classifying Stars</vt:lpstr>
      <vt:lpstr> How Bright Is That Star? </vt:lpstr>
      <vt:lpstr>How Bright Is That Star?</vt:lpstr>
      <vt:lpstr> Apparent Magnitude </vt:lpstr>
      <vt:lpstr> Absolute Magnitude </vt:lpstr>
      <vt:lpstr> Absolute Magnitude </vt:lpstr>
      <vt:lpstr> Distance to the Stars </vt:lpstr>
      <vt:lpstr>Distance to the Stars</vt:lpstr>
      <vt:lpstr> Motion of Stars </vt:lpstr>
      <vt:lpstr>Motion of Stars</vt:lpstr>
      <vt:lpstr> Apparent Motion </vt:lpstr>
      <vt:lpstr> Actual Motion </vt:lpstr>
      <vt:lpstr>Actual Motion</vt:lpstr>
      <vt:lpstr> Life Cycle of Stars </vt:lpstr>
      <vt:lpstr> Life Cycle of Stars </vt:lpstr>
      <vt:lpstr> H-R Diagram </vt:lpstr>
      <vt:lpstr>H-R Diagram</vt:lpstr>
      <vt:lpstr>H-R Diagram</vt:lpstr>
      <vt:lpstr>H-R Diagram</vt:lpstr>
      <vt:lpstr>H-R Diagram</vt:lpstr>
      <vt:lpstr> When Stars Get Old </vt:lpstr>
      <vt:lpstr> Supernovas </vt:lpstr>
      <vt:lpstr> Supernovas </vt:lpstr>
      <vt:lpstr> Neutron Stars and Pulsars </vt:lpstr>
      <vt:lpstr> Neutron Stars and Pulsars </vt:lpstr>
      <vt:lpstr> Neutron Stars and Pulsars </vt:lpstr>
      <vt:lpstr> Black Holes </vt:lpstr>
      <vt:lpstr> Black Holes </vt:lpstr>
    </vt:vector>
  </TitlesOfParts>
  <Company>Valley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dc:creator>Laura Brasher</dc:creator>
  <cp:lastModifiedBy>Laura Brasher</cp:lastModifiedBy>
  <cp:revision>12</cp:revision>
  <dcterms:created xsi:type="dcterms:W3CDTF">2019-01-22T17:49:05Z</dcterms:created>
  <dcterms:modified xsi:type="dcterms:W3CDTF">2019-02-19T21:47:30Z</dcterms:modified>
</cp:coreProperties>
</file>