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4" r:id="rId7"/>
    <p:sldId id="261" r:id="rId8"/>
    <p:sldId id="263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ED72-4E1C-4CDE-A958-62C4A6D49F7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2B5D7-9578-4B24-B093-90BE5BB8D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4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173788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4114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4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173788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93748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4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173788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511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Credit Report and Credit Score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6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2729" y="1433675"/>
            <a:ext cx="11446137" cy="5213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5988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87488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58988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30488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8768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4488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00208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5928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3600" b="1" dirty="0">
                <a:solidFill>
                  <a:srgbClr val="3357B0"/>
                </a:solidFill>
                <a:latin typeface="Tahoma" panose="020B0604030504040204" pitchFamily="34" charset="0"/>
              </a:rPr>
              <a:t>CREDIT DEFINITIONS</a:t>
            </a:r>
            <a:endParaRPr lang="en-US" altLang="en-US" sz="3600" b="1" dirty="0">
              <a:solidFill>
                <a:srgbClr val="002D5B"/>
              </a:solidFill>
              <a:latin typeface="Tahoma" panose="020B0604030504040204" pitchFamily="34" charset="0"/>
            </a:endParaRPr>
          </a:p>
          <a:p>
            <a:pPr eaLnBrk="0" hangingPunct="0">
              <a:spcBef>
                <a:spcPct val="75000"/>
              </a:spcBef>
            </a:pPr>
            <a:r>
              <a:rPr lang="en-US" altLang="en-US" sz="3600" i="1" dirty="0">
                <a:latin typeface="Tahoma" panose="020B0604030504040204" pitchFamily="34" charset="0"/>
              </a:rPr>
              <a:t>Credit</a:t>
            </a:r>
          </a:p>
          <a:p>
            <a:pPr eaLnBrk="0" hangingPunct="0"/>
            <a:r>
              <a:rPr lang="en-US" altLang="en-US" sz="3600" dirty="0">
                <a:latin typeface="Tahoma" panose="020B0604030504040204" pitchFamily="34" charset="0"/>
              </a:rPr>
              <a:t>Trust given to another person for future payment of a loan, credit card balance, etc.</a:t>
            </a:r>
          </a:p>
          <a:p>
            <a:pPr eaLnBrk="0" hangingPunct="0"/>
            <a:endParaRPr lang="en-US" altLang="en-US" sz="3600" i="1" dirty="0">
              <a:latin typeface="Tahoma" panose="020B0604030504040204" pitchFamily="34" charset="0"/>
            </a:endParaRPr>
          </a:p>
          <a:p>
            <a:pPr eaLnBrk="0" hangingPunct="0"/>
            <a:r>
              <a:rPr lang="en-US" altLang="en-US" sz="3600" i="1" dirty="0">
                <a:latin typeface="Tahoma" panose="020B0604030504040204" pitchFamily="34" charset="0"/>
              </a:rPr>
              <a:t>Creditor</a:t>
            </a:r>
            <a:endParaRPr lang="en-US" altLang="en-US" sz="3600" dirty="0">
              <a:latin typeface="Tahoma" panose="020B0604030504040204" pitchFamily="34" charset="0"/>
            </a:endParaRPr>
          </a:p>
          <a:p>
            <a:pPr eaLnBrk="0" hangingPunct="0"/>
            <a:r>
              <a:rPr lang="en-US" altLang="en-US" sz="3600" dirty="0">
                <a:latin typeface="Tahoma" panose="020B0604030504040204" pitchFamily="34" charset="0"/>
              </a:rPr>
              <a:t>A person or company to whom a debt is owed.</a:t>
            </a:r>
          </a:p>
        </p:txBody>
      </p:sp>
    </p:spTree>
    <p:extLst>
      <p:ext uri="{BB962C8B-B14F-4D97-AF65-F5344CB8AC3E}">
        <p14:creationId xmlns:p14="http://schemas.microsoft.com/office/powerpoint/2010/main" val="237945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30998" y="502921"/>
            <a:ext cx="7543800" cy="6857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3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it works</a:t>
            </a:r>
            <a:endParaRPr lang="en-US" sz="3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2855976" y="1843142"/>
            <a:ext cx="7620000" cy="1447801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credit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companies update and distribute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consumers’ information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Equifax, Experian and TransUnion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7853077" y="4644615"/>
            <a:ext cx="405402" cy="274320"/>
          </a:xfrm>
          <a:prstGeom prst="rect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8647936" y="4655275"/>
            <a:ext cx="457200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7226271" y="5687211"/>
            <a:ext cx="457200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948421" y="5693039"/>
            <a:ext cx="457200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086599" y="3634292"/>
            <a:ext cx="457200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829023" y="3671045"/>
            <a:ext cx="576598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83471" y="5230010"/>
            <a:ext cx="2729753" cy="1447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reporting companies update consumer’s information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30407" y="3284220"/>
            <a:ext cx="2526254" cy="138863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applies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credit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72043" y="3222812"/>
            <a:ext cx="2488658" cy="138773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Creditor requests information about consumer’s financial history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62625" y="3176620"/>
            <a:ext cx="2721686" cy="1425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profile used to determine whether to authorize credit—and if so, at what interest rates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90120" y="5373445"/>
            <a:ext cx="2698825" cy="131064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is granted (or denied) credit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65098" y="5284695"/>
            <a:ext cx="2681793" cy="1447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36000" rIns="91440" bIns="3600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grantor reports activities back to credit reporting companies every 30 days</a:t>
            </a:r>
          </a:p>
        </p:txBody>
      </p:sp>
      <p:sp>
        <p:nvSpPr>
          <p:cNvPr id="20" name="Right Arrow 19"/>
          <p:cNvSpPr/>
          <p:nvPr/>
        </p:nvSpPr>
        <p:spPr>
          <a:xfrm rot="5400000">
            <a:off x="2464847" y="4894730"/>
            <a:ext cx="457200" cy="548640"/>
          </a:xfrm>
          <a:prstGeom prst="rightArrow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39532" y="4781775"/>
            <a:ext cx="5449824" cy="182880"/>
          </a:xfrm>
          <a:prstGeom prst="rect">
            <a:avLst/>
          </a:prstGeom>
          <a:solidFill>
            <a:schemeClr val="accent2"/>
          </a:solidFill>
          <a:ln w="254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1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93637" y="1054560"/>
            <a:ext cx="11715077" cy="559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3600" b="1" dirty="0">
                <a:solidFill>
                  <a:srgbClr val="3357B0"/>
                </a:solidFill>
                <a:latin typeface="Tahoma" panose="020B0604030504040204" pitchFamily="34" charset="0"/>
              </a:rPr>
              <a:t>WHAT IS A CREDIT SCORE?</a:t>
            </a:r>
            <a:endParaRPr lang="en-US" altLang="en-US" sz="3600" b="1" dirty="0">
              <a:latin typeface="Tahoma" panose="020B0604030504040204" pitchFamily="34" charset="0"/>
            </a:endParaRPr>
          </a:p>
          <a:p>
            <a:pPr eaLnBrk="0" hangingPunct="0">
              <a:spcBef>
                <a:spcPct val="75000"/>
              </a:spcBef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</a:rPr>
              <a:t>A credit score is a number that helps a lender predict how likely an individual is to repay a loan, or make credit payments on time.</a:t>
            </a:r>
          </a:p>
          <a:p>
            <a:pPr eaLnBrk="0" hangingPunct="0">
              <a:spcBef>
                <a:spcPct val="35000"/>
              </a:spcBef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</a:rPr>
              <a:t>A credit score is a number that changes as the elements in a credit report change.</a:t>
            </a:r>
          </a:p>
          <a:p>
            <a:pPr eaLnBrk="0" hangingPunct="0">
              <a:spcBef>
                <a:spcPct val="35000"/>
              </a:spcBef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</a:rPr>
              <a:t>A credit score has broad use and impact. Your credit past is your credit future.</a:t>
            </a:r>
          </a:p>
          <a:p>
            <a:pPr eaLnBrk="0" hangingPunct="0">
              <a:spcBef>
                <a:spcPct val="35000"/>
              </a:spcBef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</a:rPr>
              <a:t>FICO</a:t>
            </a:r>
            <a:r>
              <a:rPr lang="en-US" altLang="en-US" sz="2400" baseline="30000" dirty="0">
                <a:latin typeface="Tahoma" panose="020B0604030504040204" pitchFamily="34" charset="0"/>
              </a:rPr>
              <a:t>®</a:t>
            </a:r>
            <a:r>
              <a:rPr lang="en-US" altLang="en-US" sz="2400" dirty="0">
                <a:latin typeface="Tahoma" panose="020B0604030504040204" pitchFamily="34" charset="0"/>
              </a:rPr>
              <a:t> scores, one of the most common credit scoring systems, vary between 350 and 850.</a:t>
            </a:r>
          </a:p>
          <a:p>
            <a:pPr eaLnBrk="0" hangingPunct="0">
              <a:spcBef>
                <a:spcPct val="35000"/>
              </a:spcBef>
              <a:buFontTx/>
              <a:buChar char="•"/>
            </a:pPr>
            <a:r>
              <a:rPr lang="en-US" altLang="en-US" sz="2400" dirty="0" err="1">
                <a:latin typeface="Tahoma" panose="020B0604030504040204" pitchFamily="34" charset="0"/>
              </a:rPr>
              <a:t>VantageScore</a:t>
            </a:r>
            <a:r>
              <a:rPr lang="en-US" altLang="en-US" sz="2400" baseline="30000" dirty="0" err="1">
                <a:latin typeface="Tahoma" panose="020B0604030504040204" pitchFamily="34" charset="0"/>
              </a:rPr>
              <a:t>SM</a:t>
            </a:r>
            <a:r>
              <a:rPr lang="en-US" altLang="en-US" sz="2400" dirty="0">
                <a:latin typeface="Tahoma" panose="020B0604030504040204" pitchFamily="34" charset="0"/>
              </a:rPr>
              <a:t>, a new credit scoring system developed by the three credit bureaus, ranges from 501-990.</a:t>
            </a:r>
          </a:p>
          <a:p>
            <a:pPr eaLnBrk="0" hangingPunct="0">
              <a:spcBef>
                <a:spcPct val="35000"/>
              </a:spcBef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0" hangingPunct="0"/>
            <a:r>
              <a:rPr lang="en-US" altLang="en-US" sz="2800" b="1" dirty="0">
                <a:solidFill>
                  <a:srgbClr val="3357B0"/>
                </a:solidFill>
                <a:latin typeface="Tahoma" panose="020B0604030504040204" pitchFamily="34" charset="0"/>
              </a:rPr>
              <a:t>WHAT MAKES UP A TYPICAL </a:t>
            </a:r>
          </a:p>
          <a:p>
            <a:pPr marL="0" indent="0" algn="ctr" eaLnBrk="0" hangingPunct="0">
              <a:buNone/>
            </a:pPr>
            <a:r>
              <a:rPr lang="en-US" altLang="en-US" sz="2800" b="1" dirty="0">
                <a:solidFill>
                  <a:srgbClr val="3357B0"/>
                </a:solidFill>
                <a:latin typeface="Tahoma" panose="020B0604030504040204" pitchFamily="34" charset="0"/>
              </a:rPr>
              <a:t>CREDIT SCORE?</a:t>
            </a:r>
            <a:endParaRPr lang="en-US" altLang="en-US" sz="2800" b="1" dirty="0">
              <a:solidFill>
                <a:srgbClr val="002D5B"/>
              </a:solidFill>
              <a:latin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31" y="2065109"/>
            <a:ext cx="5630746" cy="44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74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097993" y="578225"/>
            <a:ext cx="7543800" cy="6857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a good credit score?</a:t>
            </a:r>
            <a:endParaRPr lang="en-US" sz="3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70015" y="2637581"/>
            <a:ext cx="8579856" cy="3330086"/>
            <a:chOff x="246015" y="2637581"/>
            <a:chExt cx="8579856" cy="3330086"/>
          </a:xfrm>
        </p:grpSpPr>
        <p:sp>
          <p:nvSpPr>
            <p:cNvPr id="9" name="Rectangle 8"/>
            <p:cNvSpPr/>
            <p:nvPr/>
          </p:nvSpPr>
          <p:spPr>
            <a:xfrm>
              <a:off x="246015" y="2687564"/>
              <a:ext cx="3868785" cy="3256036"/>
            </a:xfrm>
            <a:prstGeom prst="rect">
              <a:avLst/>
            </a:prstGeom>
            <a:solidFill>
              <a:schemeClr val="accent2"/>
            </a:solidFill>
            <a:ln w="3175" cap="flat" algn="ctr">
              <a:solidFill>
                <a:srgbClr val="00A6CA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1000" y="4341879"/>
              <a:ext cx="1220003" cy="1187156"/>
            </a:xfrm>
            <a:prstGeom prst="ellipse">
              <a:avLst/>
            </a:prstGeom>
            <a:solidFill>
              <a:schemeClr val="bg1">
                <a:lumMod val="95000"/>
                <a:alpha val="58000"/>
              </a:schemeClr>
            </a:solidFill>
            <a:ln w="3175" cap="flat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Very </a:t>
              </a:r>
            </a:p>
            <a:p>
              <a:pPr algn="ctr"/>
              <a:r>
                <a:rPr lang="en-US" sz="1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poor</a:t>
              </a:r>
              <a:endPara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022862" y="4341879"/>
              <a:ext cx="1220003" cy="1187156"/>
            </a:xfrm>
            <a:prstGeom prst="ellipse">
              <a:avLst/>
            </a:prstGeom>
            <a:solidFill>
              <a:schemeClr val="bg1">
                <a:lumMod val="85000"/>
                <a:alpha val="53000"/>
              </a:schemeClr>
            </a:solidFill>
            <a:ln w="3175" cap="flat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853719" y="4341879"/>
              <a:ext cx="1220003" cy="1187156"/>
            </a:xfrm>
            <a:prstGeom prst="ellipse">
              <a:avLst/>
            </a:prstGeom>
            <a:solidFill>
              <a:schemeClr val="bg1">
                <a:lumMod val="75000"/>
                <a:alpha val="47000"/>
              </a:schemeClr>
            </a:solidFill>
            <a:ln w="3175" cap="flat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12175" y="4341879"/>
              <a:ext cx="1220003" cy="1187156"/>
            </a:xfrm>
            <a:prstGeom prst="ellipse">
              <a:avLst/>
            </a:prstGeom>
            <a:solidFill>
              <a:schemeClr val="bg1">
                <a:lumMod val="65000"/>
                <a:alpha val="65000"/>
              </a:schemeClr>
            </a:solidFill>
            <a:ln w="3175" cap="flat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605868" y="4354942"/>
              <a:ext cx="1220003" cy="1187156"/>
            </a:xfrm>
            <a:prstGeom prst="ellipse">
              <a:avLst/>
            </a:prstGeom>
            <a:solidFill>
              <a:schemeClr val="bg1">
                <a:lumMod val="50000"/>
                <a:alpha val="67000"/>
              </a:schemeClr>
            </a:solidFill>
            <a:ln w="3175" cap="flat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4722879"/>
              <a:ext cx="6062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Poor</a:t>
              </a:r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9748" y="4722879"/>
              <a:ext cx="5613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Fair</a:t>
              </a:r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87307" y="4654684"/>
              <a:ext cx="6968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Very good</a:t>
              </a:r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34200" y="4730168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Good</a:t>
              </a:r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"/>
            <p:cNvSpPr txBox="1">
              <a:spLocks noChangeArrowheads="1"/>
            </p:cNvSpPr>
            <p:nvPr/>
          </p:nvSpPr>
          <p:spPr>
            <a:xfrm>
              <a:off x="304800" y="2772962"/>
              <a:ext cx="3762623" cy="220060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noAutofit/>
            </a:bodyPr>
            <a:lstStyle>
              <a:def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defPPr>
              <a:lvl1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algn="l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defTabSz="925513">
                <a:spcAft>
                  <a:spcPts val="1200"/>
                </a:spcAft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Typically the higher the score the better</a:t>
              </a:r>
            </a:p>
            <a:p>
              <a:pPr defTabSz="925513">
                <a:spcAft>
                  <a:spcPts val="1200"/>
                </a:spcAft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Individual credit grantors decide range of acceptability</a:t>
              </a:r>
            </a:p>
            <a:p>
              <a:pPr defTabSz="925513">
                <a:spcAft>
                  <a:spcPts val="1200"/>
                </a:spcAft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 example, a consumer’s credit score might be 680</a:t>
              </a:r>
            </a:p>
            <a:p>
              <a:pPr defTabSz="925513">
                <a:spcAft>
                  <a:spcPts val="1200"/>
                </a:spcAft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Based on this particular model, here is how the consumer may be viewed by a certain lender</a:t>
              </a:r>
              <a:endParaRPr lang="en-US" alt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05123" y="2879128"/>
              <a:ext cx="551428" cy="213344"/>
            </a:xfrm>
            <a:prstGeom prst="rect">
              <a:avLst/>
            </a:prstGeom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73507" y="2879128"/>
              <a:ext cx="606571" cy="21334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50224" y="2879128"/>
              <a:ext cx="606571" cy="2133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66629" y="2879128"/>
              <a:ext cx="551428" cy="213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29244" y="2879128"/>
              <a:ext cx="551428" cy="213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90163" y="2879128"/>
              <a:ext cx="551428" cy="2133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5893" y="2879128"/>
              <a:ext cx="551428" cy="213344"/>
            </a:xfrm>
            <a:prstGeom prst="rect">
              <a:avLst/>
            </a:prstGeom>
            <a:ln w="25400" cap="flat" algn="ctr">
              <a:solidFill>
                <a:schemeClr val="accent2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92309" y="264069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300</a:t>
              </a:r>
              <a:endParaRPr lang="en-US" sz="12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24606" y="265201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900</a:t>
              </a:r>
              <a:endParaRPr lang="en-US" sz="1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16852" y="263758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400</a:t>
              </a:r>
              <a:endParaRPr lang="en-US" sz="1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02152" y="264362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500</a:t>
              </a:r>
              <a:endParaRPr lang="en-US" sz="12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51662" y="2657695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600</a:t>
              </a:r>
              <a:endParaRPr lang="en-US" sz="12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81931" y="265201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700</a:t>
              </a:r>
              <a:endParaRPr lang="en-US" sz="12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05778" y="265581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800</a:t>
              </a:r>
              <a:endParaRPr lang="en-US" sz="12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21717" y="3202110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are here</a:t>
              </a:r>
              <a:endParaRPr 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6641196" y="3126350"/>
              <a:ext cx="184306" cy="141083"/>
            </a:xfrm>
            <a:prstGeom prst="triangle">
              <a:avLst/>
            </a:prstGeom>
            <a:solidFill>
              <a:srgbClr val="FF6600"/>
            </a:solidFill>
            <a:ln w="25400" cap="flat" algn="ctr">
              <a:solidFill>
                <a:srgbClr val="FF66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9483" y="5629113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 are here</a:t>
              </a:r>
              <a:endParaRPr 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Isosceles Triangle 42"/>
            <p:cNvSpPr/>
            <p:nvPr/>
          </p:nvSpPr>
          <p:spPr>
            <a:xfrm>
              <a:off x="7698962" y="5553353"/>
              <a:ext cx="184306" cy="141083"/>
            </a:xfrm>
            <a:prstGeom prst="triangle">
              <a:avLst/>
            </a:prstGeom>
            <a:solidFill>
              <a:srgbClr val="FF6600"/>
            </a:solidFill>
            <a:ln w="25400" cap="flat" algn="ctr">
              <a:solidFill>
                <a:srgbClr val="FF66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345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a Good and Bad Credit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Group 1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126729"/>
              </p:ext>
            </p:extLst>
          </p:nvPr>
        </p:nvGraphicFramePr>
        <p:xfrm>
          <a:off x="457198" y="1678195"/>
          <a:ext cx="11085756" cy="4819424"/>
        </p:xfrm>
        <a:graphic>
          <a:graphicData uri="http://schemas.openxmlformats.org/drawingml/2006/table">
            <a:tbl>
              <a:tblPr/>
              <a:tblGrid>
                <a:gridCol w="4048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5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49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Your Credit score: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Your interest rate: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Your monthly payment: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1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760 - 850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6.13%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$1,313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700 - 759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6.35%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$1,344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1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680 - 699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6.53%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$1,369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1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660 - 679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6.74%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$1,400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640 - 659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7.17%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$1,462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1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620 - 639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7.72%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$1,543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09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93914" y="513679"/>
            <a:ext cx="7543800" cy="6857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3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credit history matters!</a:t>
            </a:r>
            <a:endParaRPr lang="en-US" sz="3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3733800" y="2743201"/>
            <a:ext cx="5943600" cy="1447801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credit history will help you access services to improve your quality of life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traitdunion-online.eu/christinehollrotter/files/2012/01/thumbs.jpg"/>
          <p:cNvPicPr>
            <a:picLocks noChangeAspect="1" noChangeArrowheads="1"/>
          </p:cNvPicPr>
          <p:nvPr/>
        </p:nvPicPr>
        <p:blipFill>
          <a:blip r:embed="rId3"/>
          <a:srcRect r="48171"/>
          <a:stretch>
            <a:fillRect/>
          </a:stretch>
        </p:blipFill>
        <p:spPr>
          <a:xfrm>
            <a:off x="2098170" y="2727962"/>
            <a:ext cx="1573198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/>
          <p:nvPr/>
        </p:nvSpPr>
        <p:spPr>
          <a:xfrm>
            <a:off x="2884769" y="4408843"/>
            <a:ext cx="576209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bad credit history will hold you back–and your missteps will follow you for as long as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years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traitdunion-online.eu/christinehollrotter/files/2012/01/thumbs.jpg"/>
          <p:cNvPicPr>
            <a:picLocks noChangeAspect="1" noChangeArrowheads="1"/>
          </p:cNvPicPr>
          <p:nvPr/>
        </p:nvPicPr>
        <p:blipFill>
          <a:blip r:embed="rId3"/>
          <a:srcRect l="50036" r="-4893"/>
          <a:stretch>
            <a:fillRect/>
          </a:stretch>
        </p:blipFill>
        <p:spPr>
          <a:xfrm>
            <a:off x="8359228" y="4408843"/>
            <a:ext cx="1665107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6567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688489" y="885694"/>
            <a:ext cx="10684797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3600" b="1" dirty="0">
                <a:solidFill>
                  <a:srgbClr val="3357B0"/>
                </a:solidFill>
                <a:latin typeface="Tahoma" panose="020B0604030504040204" pitchFamily="34" charset="0"/>
              </a:rPr>
              <a:t>IMPROVING YOUR CREDIT SCORE</a:t>
            </a:r>
            <a:endParaRPr lang="en-US" altLang="en-US" sz="3600" b="1" dirty="0">
              <a:latin typeface="Tahoma" panose="020B0604030504040204" pitchFamily="34" charset="0"/>
            </a:endParaRPr>
          </a:p>
          <a:p>
            <a:pPr eaLnBrk="0" hangingPunct="0">
              <a:spcBef>
                <a:spcPct val="7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Pay bills on time.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Get current and stay current.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Don’t open a lot of new accounts too rapidly.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Correct mistakes.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Shop for loan rates within a focused period of time.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Keep balances low on revolving credit.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Pay off debt.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Check your credit report.</a:t>
            </a:r>
            <a:endParaRPr lang="en-US" altLang="en-US" sz="2800" dirty="0">
              <a:solidFill>
                <a:srgbClr val="000000"/>
              </a:solidFill>
              <a:latin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31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</TotalTime>
  <Words>452</Words>
  <Application>Microsoft Office PowerPoint</Application>
  <PresentationFormat>Widescreen</PresentationFormat>
  <Paragraphs>103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Monaco</vt:lpstr>
      <vt:lpstr>Tahoma</vt:lpstr>
      <vt:lpstr>Times New Roman</vt:lpstr>
      <vt:lpstr>Wingdings 2</vt:lpstr>
      <vt:lpstr>Quotable</vt:lpstr>
      <vt:lpstr>Your Credit Report and Credit Score</vt:lpstr>
      <vt:lpstr>PowerPoint Presentation</vt:lpstr>
      <vt:lpstr>How it works</vt:lpstr>
      <vt:lpstr>PowerPoint Presentation</vt:lpstr>
      <vt:lpstr>PowerPoint Presentation</vt:lpstr>
      <vt:lpstr>What’s a good credit score?</vt:lpstr>
      <vt:lpstr>The Cost of a Good and Bad Credit Score</vt:lpstr>
      <vt:lpstr>Your credit history matters!</vt:lpstr>
      <vt:lpstr>PowerPoint Presentation</vt:lpstr>
      <vt:lpstr>Questions?</vt:lpstr>
    </vt:vector>
  </TitlesOfParts>
  <Company>Valley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Credit Report and Credit Score</dc:title>
  <dc:creator>Michelle Simon</dc:creator>
  <cp:lastModifiedBy>Michelle Simon</cp:lastModifiedBy>
  <cp:revision>8</cp:revision>
  <dcterms:created xsi:type="dcterms:W3CDTF">2019-04-22T16:44:15Z</dcterms:created>
  <dcterms:modified xsi:type="dcterms:W3CDTF">2019-04-22T17:03:01Z</dcterms:modified>
</cp:coreProperties>
</file>